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624" r:id="rId2"/>
    <p:sldId id="602" r:id="rId3"/>
    <p:sldId id="627" r:id="rId4"/>
    <p:sldId id="633" r:id="rId5"/>
    <p:sldId id="634" r:id="rId6"/>
    <p:sldId id="635" r:id="rId7"/>
    <p:sldId id="636" r:id="rId8"/>
    <p:sldId id="646" r:id="rId9"/>
    <p:sldId id="637" r:id="rId10"/>
    <p:sldId id="638" r:id="rId11"/>
    <p:sldId id="639" r:id="rId12"/>
    <p:sldId id="640" r:id="rId13"/>
    <p:sldId id="641" r:id="rId14"/>
    <p:sldId id="642" r:id="rId15"/>
    <p:sldId id="643" r:id="rId16"/>
    <p:sldId id="644" r:id="rId17"/>
    <p:sldId id="645" r:id="rId18"/>
  </p:sldIdLst>
  <p:sldSz cx="9144000" cy="6858000" type="screen4x3"/>
  <p:notesSz cx="6858000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00"/>
    <a:srgbClr val="1368B1"/>
    <a:srgbClr val="B8B8B8"/>
    <a:srgbClr val="3333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86790" autoAdjust="0"/>
  </p:normalViewPr>
  <p:slideViewPr>
    <p:cSldViewPr snapToGrid="0">
      <p:cViewPr varScale="1">
        <p:scale>
          <a:sx n="99" d="100"/>
          <a:sy n="99" d="100"/>
        </p:scale>
        <p:origin x="2130" y="9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38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8E2056D-FDFB-497E-93D7-6A2C322E11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C15CF1B-2D92-41AF-BCA7-A8190D7E42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989" y="0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A4FAB2B5-EEC2-4540-BCFA-D3E8526D97F8}" type="datetimeFigureOut">
              <a:rPr lang="de-DE"/>
              <a:pPr>
                <a:defRPr/>
              </a:pPr>
              <a:t>10.09.2025</a:t>
            </a:fld>
            <a:endParaRPr lang="de-DE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8CFFE452-5AF2-4C59-8EB3-F188CE7A48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83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8DE04104-53DB-4CAC-A015-215FC4312E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989" y="9428183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CE018AC-B5AB-4474-8841-21F96A48E4E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7BD01C6-7A14-4E30-883F-B243F9E3CF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ADFB4F6-994D-4729-A57B-66E7F1AE22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989" y="0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0CD61A7-7E6C-4ADC-BD11-1AFB89CF01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A1D4CA0-7395-4020-8843-F444E48348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959" y="4715665"/>
            <a:ext cx="5486084" cy="446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0814555-16B2-48D8-9411-A574F0CBFA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83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70B8EB1-838F-4729-9185-05F4871E6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989" y="9428183"/>
            <a:ext cx="2971431" cy="4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BFE4E993-125A-4DFA-A037-B51949C01D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4342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FFFF3-29EF-47A9-A4C7-6E22479FBCE9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6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3707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38188"/>
            <a:ext cx="2293937" cy="1719262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066" y="2622784"/>
            <a:ext cx="4964502" cy="4424768"/>
          </a:xfrm>
          <a:noFill/>
          <a:ln w="9525"/>
        </p:spPr>
        <p:txBody>
          <a:bodyPr/>
          <a:lstStyle/>
          <a:p>
            <a:pPr>
              <a:buFontTx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591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38188"/>
            <a:ext cx="2293937" cy="1719262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066" y="2622784"/>
            <a:ext cx="4964502" cy="4424768"/>
          </a:xfrm>
          <a:noFill/>
          <a:ln w="9525"/>
        </p:spPr>
        <p:txBody>
          <a:bodyPr/>
          <a:lstStyle/>
          <a:p>
            <a:pPr>
              <a:buFontTx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844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38188"/>
            <a:ext cx="2293937" cy="1719262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066" y="2622784"/>
            <a:ext cx="4964502" cy="4424768"/>
          </a:xfrm>
          <a:noFill/>
          <a:ln w="9525"/>
        </p:spPr>
        <p:txBody>
          <a:bodyPr/>
          <a:lstStyle/>
          <a:p>
            <a:pPr>
              <a:buFontTx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376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38188"/>
            <a:ext cx="2293937" cy="1719262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066" y="2622784"/>
            <a:ext cx="4964502" cy="4424768"/>
          </a:xfrm>
          <a:noFill/>
          <a:ln w="9525"/>
        </p:spPr>
        <p:txBody>
          <a:bodyPr/>
          <a:lstStyle/>
          <a:p>
            <a:pPr>
              <a:buFontTx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11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>
            <a:extLst>
              <a:ext uri="{FF2B5EF4-FFF2-40B4-BE49-F238E27FC236}">
                <a16:creationId xmlns:a16="http://schemas.microsoft.com/office/drawing/2014/main" id="{A1DC71E6-7BE5-4955-AC56-DA3FC21E7D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175" y="3275013"/>
            <a:ext cx="9144000" cy="3579812"/>
          </a:xfrm>
          <a:prstGeom prst="rect">
            <a:avLst/>
          </a:prstGeom>
          <a:solidFill>
            <a:srgbClr val="B8B8B8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E7886CEF-5652-459F-B377-4A18A6B8730F}"/>
              </a:ext>
            </a:extLst>
          </p:cNvPr>
          <p:cNvCxnSpPr/>
          <p:nvPr userDrawn="1"/>
        </p:nvCxnSpPr>
        <p:spPr>
          <a:xfrm>
            <a:off x="0" y="327025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mhsg\AppData\Local\Temp\Schullogo.jpg">
            <a:extLst>
              <a:ext uri="{FF2B5EF4-FFF2-40B4-BE49-F238E27FC236}">
                <a16:creationId xmlns:a16="http://schemas.microsoft.com/office/drawing/2014/main" id="{8BFA3392-5FB3-4C05-AF33-F935848171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-12700"/>
            <a:ext cx="38290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6383" y="2001117"/>
            <a:ext cx="8651266" cy="947449"/>
          </a:xfrm>
        </p:spPr>
        <p:txBody>
          <a:bodyPr anchor="b"/>
          <a:lstStyle>
            <a:lvl1pPr algn="l">
              <a:defRPr sz="4000">
                <a:solidFill>
                  <a:srgbClr val="33CC33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6383" y="3583566"/>
            <a:ext cx="6368442" cy="729816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CC1A6AE-C647-4A97-8FCD-CA04529E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4D89-90A0-4039-B64B-EF98FF6DB2A2}" type="datetime1">
              <a:rPr lang="de-DE" smtClean="0"/>
              <a:t>10.09.2025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2B9858F-161E-4797-973E-EFEF3DD8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</p:spTree>
    <p:extLst>
      <p:ext uri="{BB962C8B-B14F-4D97-AF65-F5344CB8AC3E}">
        <p14:creationId xmlns:p14="http://schemas.microsoft.com/office/powerpoint/2010/main" val="220953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52FD2-9F52-4CB1-AA17-74587718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EFCDA-6566-4F52-8C9F-DD840B5E1BAF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09EA5C-7D70-4574-B1AE-E8AE053E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712E06-5685-4E8C-9FF7-6F015A32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D0952-AF72-42D3-99A8-D9D35109FC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95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3FB321-3A2F-4EB2-AA74-75B114AE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3198-AD4E-4963-A93E-3B80B4714A36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823FD-D81B-4C6A-B12A-9401D64A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FF82C0-EB26-46A6-8959-1EDD3A2A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B5BCB-E388-4702-B492-8622A9ABD05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750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646" y="0"/>
            <a:ext cx="6119103" cy="963038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3400F-158B-4B44-873C-9C56DEC5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CFB13-300A-45A7-9672-596EFB47DEC0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EBC9BB-E549-4DDF-AB86-41CB4F00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5DC36C-5B4B-407C-AC43-0DCF42EF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EE7B83-4F2B-4126-9DC2-C60D795C25B7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0168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754FCA-11FD-4243-B37F-20A5E471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F8F5-24B3-4E2A-B94B-713284F49207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4A5A6B-9AAF-4280-B0D8-57512E46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0280BC-9036-402F-9C4B-C491FD07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6F32A-1EFF-4ADE-9BD4-314C5F2245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550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1915760-9066-4710-AFE6-5D8883EB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2AAFE-53F4-42B7-8973-C9591AEDDD90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885E036-0BE6-45AB-9614-F8441D9B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F4DFD95-AF24-4B61-AF4E-4B516D52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AD954-B250-49C5-B8DA-781534F627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782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30E581-FA24-4B5B-8BEE-3CDBC854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9D91-7B57-4549-B8AD-8E189275D20C}" type="datetime1">
              <a:rPr lang="de-DE" smtClean="0"/>
              <a:t>10.09.2025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2032CA7-0F90-490A-B49A-B58D074B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5F2B7FE-FFAD-46BC-B13F-A8B5ED45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55AF8-4CDD-43A7-96BD-FDDE1F8B19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4194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B09A2B7-7A6B-49CE-B9FB-D6524A25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6E0C9-C271-46FE-830E-A25FA2A42A4B}" type="datetime1">
              <a:rPr lang="de-DE" smtClean="0"/>
              <a:t>10.09.2025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A70A25C5-55D9-4CC2-AC2A-DDD95CC2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312A48-66E2-4B18-94FD-45095DB5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12BD7-C966-451E-9646-53AE5E4D11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41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F343A147-9107-4D50-9046-76946D4C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F374-685A-4914-BDA7-CBE698852993}" type="datetime1">
              <a:rPr lang="de-DE" smtClean="0"/>
              <a:t>10.09.2025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FCA82-BC3B-4B9A-81A4-A2F84C69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53B5C0F-3C49-4CC8-A4FA-15316493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D322-0AC0-4109-A051-F47BEDD68B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0086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F0C83EB-1B31-4AFF-A6BF-5573384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56B2-B2F4-41E1-89A8-2CAF174DEE6F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486D10A-EB46-4E01-9A46-2FDFCC68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36A70D3-A593-4EE0-B4D1-3C1FB0A7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DEB53-81E8-4739-BAE6-B0259E37278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50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DA9E78F-8205-49A1-A3D8-B4A51E25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7A12-8EB1-4FDE-B9FF-7521B1D4FEA0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8F4EABF-649D-4054-8A50-2593F919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7B9649-B910-4EEB-8C45-8FC9538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6666D-EDC9-4D3E-BE86-9896DF9F53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874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F0D9">
            <a:alpha val="5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4">
            <a:extLst>
              <a:ext uri="{FF2B5EF4-FFF2-40B4-BE49-F238E27FC236}">
                <a16:creationId xmlns:a16="http://schemas.microsoft.com/office/drawing/2014/main" id="{E747244A-487D-4EEA-AA1A-1C2CD07594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56350"/>
            <a:ext cx="9144000" cy="50323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28712FBD-EAEB-4186-BC38-FB90880BF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06AB-C062-4ED9-AF5B-B77148BF2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754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6D6453-482E-4141-AA52-7E763DBD9E89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AF0DCF-9A99-47A6-8597-A43B6042A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BC0234-8266-4FCC-8AB6-FB6E9FFF8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65875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F86A2CB-8D46-44B3-8D53-15FC6244FF4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0" name="Rectangle 44">
            <a:extLst>
              <a:ext uri="{FF2B5EF4-FFF2-40B4-BE49-F238E27FC236}">
                <a16:creationId xmlns:a16="http://schemas.microsoft.com/office/drawing/2014/main" id="{FB3D9F11-01EC-4627-8972-B1B54A0686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9525"/>
            <a:ext cx="9144000" cy="92233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sp>
        <p:nvSpPr>
          <p:cNvPr id="1032" name="Titelplatzhalter 1">
            <a:extLst>
              <a:ext uri="{FF2B5EF4-FFF2-40B4-BE49-F238E27FC236}">
                <a16:creationId xmlns:a16="http://schemas.microsoft.com/office/drawing/2014/main" id="{F51D66D9-B9CD-4189-B5C5-5F73C637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1938" y="0"/>
            <a:ext cx="6119812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D0A48B90-3049-4D78-B6F0-03E43B3F87D7}"/>
              </a:ext>
            </a:extLst>
          </p:cNvPr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FD69529-DD77-419A-9800-C69F3A791005}"/>
              </a:ext>
            </a:extLst>
          </p:cNvPr>
          <p:cNvCxnSpPr/>
          <p:nvPr userDrawn="1"/>
        </p:nvCxnSpPr>
        <p:spPr>
          <a:xfrm>
            <a:off x="0" y="6332538"/>
            <a:ext cx="9144000" cy="0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2" descr="C:\Users\mhsg\AppData\Local\Temp\Schullogo.jpg">
            <a:extLst>
              <a:ext uri="{FF2B5EF4-FFF2-40B4-BE49-F238E27FC236}">
                <a16:creationId xmlns:a16="http://schemas.microsoft.com/office/drawing/2014/main" id="{0F7EE9A0-8CCB-48F6-ACB7-2F19FD20A5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de-DE" sz="3200" dirty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01129" y="1673034"/>
            <a:ext cx="7772400" cy="1360487"/>
          </a:xfrm>
        </p:spPr>
        <p:txBody>
          <a:bodyPr/>
          <a:lstStyle/>
          <a:p>
            <a:pPr eaLnBrk="1" hangingPunct="1"/>
            <a:r>
              <a:rPr lang="de-DE" dirty="0"/>
              <a:t>Berufsfachschule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altLang="de-DE" dirty="0"/>
              <a:t>- </a:t>
            </a:r>
            <a:r>
              <a:rPr lang="de-DE" altLang="de-DE" sz="2800" dirty="0"/>
              <a:t>Informationen zur Abschlussprüfung </a:t>
            </a:r>
            <a:r>
              <a:rPr lang="de-DE" altLang="de-DE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586686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35103"/>
            <a:ext cx="9221002" cy="525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Ablauf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</a:t>
            </a:r>
            <a:r>
              <a:rPr lang="de-DE" sz="2400" dirty="0"/>
              <a:t> Schülerinnen und Schüler müssen morgens am Tag ihrer mündlichen Prüfung anwesend sein!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	</a:t>
            </a:r>
            <a:r>
              <a:rPr lang="de-DE" sz="2400" dirty="0">
                <a:sym typeface="Wingdings" panose="05000000000000000000" pitchFamily="2" charset="2"/>
              </a:rPr>
              <a:t> genaue Uhrzeit wird durch KL bekanntgegeben</a:t>
            </a:r>
            <a:endParaRPr lang="de-DE" sz="2400" dirty="0"/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Stifte, Textmarker, Lineal, Geodreieck, </a:t>
            </a:r>
            <a:r>
              <a:rPr lang="de-DE" sz="2400" dirty="0" err="1">
                <a:cs typeface="Arial" pitchFamily="34" charset="0"/>
              </a:rPr>
              <a:t>Tippex</a:t>
            </a:r>
            <a:r>
              <a:rPr lang="de-DE" sz="2400" dirty="0">
                <a:cs typeface="Arial" pitchFamily="34" charset="0"/>
              </a:rPr>
              <a:t> etc. mitbringen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Dauer: 20 Minuten + Vorbereitungszeit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Erstprüfer/in (Fachlehrer/in) + Fremdprüfer/in</a:t>
            </a:r>
            <a:br>
              <a:rPr lang="de-DE" sz="2400" dirty="0"/>
            </a:br>
            <a:r>
              <a:rPr lang="de-DE" sz="2400" dirty="0"/>
              <a:t>+ evtl. Prüfungskommissar/in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prüfungsrelevant: Lehrstoff der Fachstufe I und II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	</a:t>
            </a:r>
            <a:r>
              <a:rPr lang="de-DE" sz="2000" dirty="0"/>
              <a:t>(Ausnahme: naturwissenschaftliches Fach wurde nur in 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000" dirty="0"/>
              <a:t>       Fachstufe II unterrichtet)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2289EF3-EBAE-4EC5-A616-CCF3731B93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003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07D34DC-1466-4622-AF3E-5132C29239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pic>
        <p:nvPicPr>
          <p:cNvPr id="5" name="Grafik 4"/>
          <p:cNvPicPr/>
          <p:nvPr/>
        </p:nvPicPr>
        <p:blipFill rotWithShape="1">
          <a:blip r:embed="rId2"/>
          <a:srcRect l="10417" t="14991" r="52546" b="5350"/>
          <a:stretch/>
        </p:blipFill>
        <p:spPr bwMode="auto">
          <a:xfrm>
            <a:off x="1362075" y="1338225"/>
            <a:ext cx="3981450" cy="4816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991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242050"/>
            <a:ext cx="742950" cy="488950"/>
          </a:xfrm>
          <a:noFill/>
        </p:spPr>
        <p:txBody>
          <a:bodyPr/>
          <a:lstStyle/>
          <a:p>
            <a:fld id="{9625C3EE-049B-48E7-A5A7-4227AC4A5981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85813" y="571500"/>
            <a:ext cx="7215187" cy="2714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de-DE" sz="4800" b="1" dirty="0">
                <a:solidFill>
                  <a:schemeClr val="tx2"/>
                </a:solidFill>
              </a:rPr>
              <a:t>Schlusskonferenz</a:t>
            </a:r>
          </a:p>
        </p:txBody>
      </p:sp>
    </p:spTree>
    <p:extLst>
      <p:ext uri="{BB962C8B-B14F-4D97-AF65-F5344CB8AC3E}">
        <p14:creationId xmlns:p14="http://schemas.microsoft.com/office/powerpoint/2010/main" val="1879692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251520" y="0"/>
            <a:ext cx="8316416" cy="755576"/>
          </a:xfrm>
        </p:spPr>
        <p:txBody>
          <a:bodyPr/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800" dirty="0"/>
              <a:t>Festlegung der Endnoten (EN)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487314"/>
            <a:ext cx="7588250" cy="38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Schriftliche Prüfungsfächer:</a:t>
            </a:r>
            <a:br>
              <a:rPr lang="de-DE" sz="2400" dirty="0"/>
            </a:br>
            <a:r>
              <a:rPr lang="de-DE" sz="2400" b="1" dirty="0"/>
              <a:t>EN = (JZ I + JZ II + SP) : 3    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Mündliches Prüfungsfach:</a:t>
            </a:r>
            <a:br>
              <a:rPr lang="de-DE" sz="2400" dirty="0"/>
            </a:br>
            <a:endParaRPr lang="de-DE" sz="2400" dirty="0"/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				</a:t>
            </a:r>
            <a:br>
              <a:rPr lang="de-DE" sz="2400" dirty="0"/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3DB55D2-E2ED-4BCA-9999-121AD3565F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9132"/>
              </p:ext>
            </p:extLst>
          </p:nvPr>
        </p:nvGraphicFramePr>
        <p:xfrm>
          <a:off x="1142676" y="3636851"/>
          <a:ext cx="7115799" cy="1280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4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de-DE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 / </a:t>
                      </a:r>
                    </a:p>
                    <a:p>
                      <a:r>
                        <a:rPr lang="de-DE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Wirtschafts- und Sozialkunde</a:t>
                      </a:r>
                      <a:endParaRPr lang="de-DE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 / Physik / Chemie</a:t>
                      </a:r>
                      <a:endParaRPr lang="de-DE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= (JZ I + JZ II + MP) : 3 </a:t>
                      </a:r>
                      <a:endParaRPr lang="de-DE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= (2 x JZ II + MP) : 3     </a:t>
                      </a:r>
                      <a:br>
                        <a:rPr lang="de-DE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de-DE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00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251520" y="0"/>
            <a:ext cx="8316416" cy="755576"/>
          </a:xfrm>
        </p:spPr>
        <p:txBody>
          <a:bodyPr/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800" dirty="0"/>
              <a:t>Festlegung der Endnoten (EN)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442741"/>
            <a:ext cx="758825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Nicht geprüfte Prüfungsfächer: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/>
              <a:t>EN = pädagogische Gesamtnote aus </a:t>
            </a:r>
            <a:br>
              <a:rPr lang="de-DE" sz="2400" b="1" dirty="0"/>
            </a:br>
            <a:r>
              <a:rPr lang="de-DE" sz="2400" b="1" dirty="0"/>
              <a:t>         JZ I und JZ II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Sport: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/>
              <a:t>EN = JZ II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3DB55D2-E2ED-4BCA-9999-121AD3565F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903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27584" y="0"/>
            <a:ext cx="8316416" cy="755576"/>
          </a:xfrm>
        </p:spPr>
        <p:txBody>
          <a:bodyPr/>
          <a:lstStyle/>
          <a:p>
            <a:r>
              <a:rPr lang="de-DE" dirty="0"/>
              <a:t>Abschluss der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5" y="1052513"/>
            <a:ext cx="7588250" cy="1962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Die Prüfung ist </a:t>
            </a:r>
            <a:r>
              <a:rPr lang="de-DE" sz="2400" b="1" dirty="0">
                <a:solidFill>
                  <a:srgbClr val="99CC00"/>
                </a:solidFill>
              </a:rPr>
              <a:t>bestanden</a:t>
            </a:r>
            <a:r>
              <a:rPr lang="de-DE" sz="2400" dirty="0"/>
              <a:t>,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dirty="0"/>
          </a:p>
          <a:p>
            <a:pPr marL="904875" lvl="2" indent="-457200">
              <a:lnSpc>
                <a:spcPct val="130000"/>
              </a:lnSpc>
              <a:buClr>
                <a:srgbClr val="99CC00"/>
              </a:buClr>
              <a:buFont typeface="Wingdings" panose="05000000000000000000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wenn die Endnote in allen Prüfungsfächern mindestens „ausreichend“ ist.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CD0BBFF-A573-4145-B6C7-C072A5DACE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10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27584" y="0"/>
            <a:ext cx="8316416" cy="755576"/>
          </a:xfrm>
        </p:spPr>
        <p:txBody>
          <a:bodyPr/>
          <a:lstStyle/>
          <a:p>
            <a:r>
              <a:rPr lang="de-DE" dirty="0"/>
              <a:t>Abschluss der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4" y="1052513"/>
            <a:ext cx="7756525" cy="532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Die Prüfung ist </a:t>
            </a:r>
            <a:r>
              <a:rPr lang="de-DE" sz="2400" b="1" dirty="0">
                <a:solidFill>
                  <a:srgbClr val="99CC00"/>
                </a:solidFill>
              </a:rPr>
              <a:t>bestanden</a:t>
            </a:r>
            <a:r>
              <a:rPr lang="de-DE" sz="2400" dirty="0"/>
              <a:t>,</a:t>
            </a:r>
            <a:endParaRPr lang="de-DE" sz="2400" b="1" dirty="0"/>
          </a:p>
          <a:p>
            <a:pPr marL="904875" lvl="2" indent="-457200">
              <a:lnSpc>
                <a:spcPct val="130000"/>
              </a:lnSpc>
              <a:buClr>
                <a:srgbClr val="99CC00"/>
              </a:buClr>
              <a:buFont typeface="Wingdings" panose="05000000000000000000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wenn die Endnote „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mangelhaft</a:t>
            </a:r>
            <a:r>
              <a:rPr lang="de-DE" sz="2400" dirty="0"/>
              <a:t>“ in höchstens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</a:t>
            </a:r>
            <a:r>
              <a:rPr lang="de-DE" sz="2400" dirty="0"/>
              <a:t> Prüfungsfächern, von denen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 eines ein schriftliches Prüfungsfach oder das mündliche Prüfungsfach</a:t>
            </a:r>
            <a:r>
              <a:rPr lang="de-DE" sz="2400" dirty="0"/>
              <a:t> sein darf, jeweils durch die Endnote „befriedigend“ in einem anderen Prüfungsfach ausgeglichen wird; dabei kann der Notenausgleich in einem schriftlichen Prüfungsfach und dem mündlichen P-Fach nur durch ein anderes schriftliches Prüfungsfach bzw. durch das mündliche P-Fach erfolgen.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65A485E-021F-41D2-9A6E-BC39B02A5E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43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242050"/>
            <a:ext cx="742950" cy="488950"/>
          </a:xfrm>
          <a:noFill/>
        </p:spPr>
        <p:txBody>
          <a:bodyPr/>
          <a:lstStyle/>
          <a:p>
            <a:fld id="{9625C3EE-049B-48E7-A5A7-4227AC4A5981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85813" y="571500"/>
            <a:ext cx="7215187" cy="2714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de-DE" sz="4800" b="1" dirty="0">
                <a:solidFill>
                  <a:schemeClr val="tx2"/>
                </a:solidFill>
              </a:rPr>
              <a:t>Viel Erfolg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17709F2-9FA7-433B-9AA1-5E81016C32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861048"/>
            <a:ext cx="28575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548" y="116632"/>
            <a:ext cx="5592612" cy="638845"/>
          </a:xfrm>
        </p:spPr>
        <p:txBody>
          <a:bodyPr/>
          <a:lstStyle/>
          <a:p>
            <a:r>
              <a:rPr lang="de-DE" altLang="de-DE" dirty="0">
                <a:latin typeface="Arial" pitchFamily="34" charset="0"/>
                <a:cs typeface="Arial" pitchFamily="34" charset="0"/>
              </a:rPr>
              <a:t>Ihre Ansprechpartner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585934" y="1734582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b="1" dirty="0"/>
              <a:t>Abteilungsleiterin </a:t>
            </a:r>
          </a:p>
          <a:p>
            <a:pPr algn="ctr"/>
            <a:r>
              <a:rPr lang="de-DE" sz="1800" b="1" dirty="0">
                <a:solidFill>
                  <a:srgbClr val="99CC00"/>
                </a:solidFill>
              </a:rPr>
              <a:t>Simone Groh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581379" y="3864536"/>
            <a:ext cx="2916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800" b="1"/>
            </a:lvl1pPr>
          </a:lstStyle>
          <a:p>
            <a:r>
              <a:rPr lang="de-DE" dirty="0"/>
              <a:t>Stellv. Abteilungsleiterin </a:t>
            </a:r>
            <a:br>
              <a:rPr lang="de-DE" dirty="0"/>
            </a:br>
            <a:r>
              <a:rPr lang="de-DE" dirty="0">
                <a:solidFill>
                  <a:srgbClr val="99CC00"/>
                </a:solidFill>
              </a:rPr>
              <a:t>Kirstin Zenner</a:t>
            </a:r>
          </a:p>
          <a:p>
            <a:endParaRPr lang="de-DE" dirty="0">
              <a:solidFill>
                <a:srgbClr val="99CC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824425" y="3862795"/>
            <a:ext cx="2646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800" b="1"/>
            </a:lvl1pPr>
          </a:lstStyle>
          <a:p>
            <a:r>
              <a:rPr lang="de-DE" dirty="0"/>
              <a:t>Stellv. Abteilungsleiter</a:t>
            </a:r>
          </a:p>
          <a:p>
            <a:r>
              <a:rPr lang="de-DE" dirty="0">
                <a:solidFill>
                  <a:srgbClr val="99CC00"/>
                </a:solidFill>
              </a:rPr>
              <a:t>Markus Bouillon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42" y="4524764"/>
            <a:ext cx="1152000" cy="1469726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4AED34B8-9204-4646-8C10-7487155D1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48" y="1053606"/>
            <a:ext cx="8530814" cy="63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3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u="sng" kern="0" dirty="0">
                <a:solidFill>
                  <a:schemeClr val="tx1"/>
                </a:solidFill>
              </a:rPr>
              <a:t>Abteilung </a:t>
            </a:r>
            <a:r>
              <a:rPr lang="de-DE" altLang="de-DE" sz="2800" u="sng" kern="0" dirty="0" err="1">
                <a:solidFill>
                  <a:schemeClr val="tx1"/>
                </a:solidFill>
              </a:rPr>
              <a:t>BerufsQualifikation</a:t>
            </a:r>
            <a:r>
              <a:rPr lang="de-DE" altLang="de-DE" sz="2800" u="sng" kern="0" dirty="0">
                <a:solidFill>
                  <a:schemeClr val="tx1"/>
                </a:solidFill>
              </a:rPr>
              <a:t> / Fachoberschule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68D5897-1428-42FF-8EF9-342A88969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</a:t>
            </a:fld>
            <a:endParaRPr lang="de-DE" altLang="de-DE"/>
          </a:p>
        </p:txBody>
      </p:sp>
      <p:pic>
        <p:nvPicPr>
          <p:cNvPr id="11" name="Grafik 10" descr="Ein Bild, das Person, darstellend enthält.&#10;&#10;Automatisch generierte Beschreibung">
            <a:extLst>
              <a:ext uri="{FF2B5EF4-FFF2-40B4-BE49-F238E27FC236}">
                <a16:creationId xmlns:a16="http://schemas.microsoft.com/office/drawing/2014/main" id="{3BF56723-C368-4B86-91A7-1BE83A0D5E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316" y="2369516"/>
            <a:ext cx="1004327" cy="150477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E0D753E-FAB6-43BC-9976-F76083C254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802" y="4489720"/>
            <a:ext cx="1162060" cy="150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6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971600" y="80740"/>
            <a:ext cx="7924800" cy="1143000"/>
          </a:xfrm>
        </p:spPr>
        <p:txBody>
          <a:bodyPr/>
          <a:lstStyle/>
          <a:p>
            <a:r>
              <a:rPr lang="de-DE" dirty="0"/>
              <a:t>Abschlussprüfung</a:t>
            </a:r>
            <a:br>
              <a:rPr lang="de-DE" dirty="0"/>
            </a:br>
            <a:endParaRPr lang="de-DE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2D2C28AF-AC52-4336-89B0-3EAB6151F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067563"/>
            <a:ext cx="7588250" cy="532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4</a:t>
            </a:r>
            <a:r>
              <a:rPr lang="de-DE" sz="2400" dirty="0"/>
              <a:t> </a:t>
            </a:r>
            <a:r>
              <a:rPr lang="de-DE" sz="2400" b="1" dirty="0"/>
              <a:t>Schriftliche Prüfungsfächer</a:t>
            </a:r>
          </a:p>
          <a:p>
            <a:pPr marL="1143000" lvl="2" indent="-228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   Deutsch</a:t>
            </a:r>
          </a:p>
          <a:p>
            <a:pPr marL="1143000" lvl="2" indent="-228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   Mathematik</a:t>
            </a:r>
          </a:p>
          <a:p>
            <a:pPr marL="1143000" lvl="2" indent="-228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   Fremdsprache (Französisch oder Englisch)</a:t>
            </a:r>
          </a:p>
          <a:p>
            <a:pPr marL="1143000" lvl="2" indent="-228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   Berufliche Kompetenz</a:t>
            </a:r>
          </a:p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endParaRPr lang="de-DE" sz="2400" dirty="0"/>
          </a:p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endParaRPr lang="de-DE" sz="2400" dirty="0"/>
          </a:p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1</a:t>
            </a:r>
            <a:r>
              <a:rPr lang="de-DE" sz="2400" dirty="0"/>
              <a:t> </a:t>
            </a:r>
            <a:r>
              <a:rPr lang="de-DE" sz="2400" b="1" dirty="0"/>
              <a:t>Mündliches Prüfungsfach</a:t>
            </a:r>
          </a:p>
          <a:p>
            <a:pPr lvl="2"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Religion, Wirtschafts- und Sozialkunde oder Biologie/Physik/Chemie</a:t>
            </a:r>
          </a:p>
          <a:p>
            <a:pPr marL="1143000" lvl="2" indent="-228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defRPr/>
            </a:pPr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DC8135A-CE9C-4F69-9E1D-D44E98EE7C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 rot="462931">
            <a:off x="6979022" y="1671506"/>
            <a:ext cx="1747742" cy="576064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tique Olive" panose="020B0603020204030204" pitchFamily="34" charset="0"/>
              </a:rPr>
              <a:t> 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je 3 Std.</a:t>
            </a:r>
          </a:p>
        </p:txBody>
      </p:sp>
      <p:sp>
        <p:nvSpPr>
          <p:cNvPr id="6" name="Ellipse 5"/>
          <p:cNvSpPr/>
          <p:nvPr/>
        </p:nvSpPr>
        <p:spPr bwMode="auto">
          <a:xfrm rot="462931">
            <a:off x="6793754" y="4349333"/>
            <a:ext cx="1747742" cy="576064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tique Olive" panose="020B0603020204030204" pitchFamily="34" charset="0"/>
              </a:rPr>
              <a:t> 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20</a:t>
            </a:r>
            <a:r>
              <a:rPr kumimoji="0" lang="de-DE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Min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26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242050"/>
            <a:ext cx="742950" cy="488950"/>
          </a:xfrm>
          <a:noFill/>
        </p:spPr>
        <p:txBody>
          <a:bodyPr/>
          <a:lstStyle/>
          <a:p>
            <a:fld id="{9625C3EE-049B-48E7-A5A7-4227AC4A598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85813" y="571500"/>
            <a:ext cx="7215187" cy="2714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de-DE" sz="4800" b="1" dirty="0">
                <a:solidFill>
                  <a:schemeClr val="tx2"/>
                </a:solidFill>
              </a:rPr>
              <a:t>Schriftliche Prüfung</a:t>
            </a:r>
          </a:p>
        </p:txBody>
      </p:sp>
    </p:spTree>
    <p:extLst>
      <p:ext uri="{BB962C8B-B14F-4D97-AF65-F5344CB8AC3E}">
        <p14:creationId xmlns:p14="http://schemas.microsoft.com/office/powerpoint/2010/main" val="152987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95" y="1052513"/>
            <a:ext cx="8253830" cy="585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Zulassung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alle Schülerinnen und Schüler der Fachstufe II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Voraussetzung: ordnungsgemäßer Schulbesuch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dirty="0"/>
          </a:p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b="1" dirty="0"/>
              <a:t> Zulassungskonferenz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Festlegung der Jahresnoten in den Prüfungsfächern und im Fach Sport</a:t>
            </a:r>
            <a:br>
              <a:rPr lang="de-DE" sz="2400" b="1" dirty="0"/>
            </a:br>
            <a:r>
              <a:rPr lang="de-DE" sz="2400" b="1" dirty="0"/>
              <a:t>(JZ II)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b="1" dirty="0"/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i="1" dirty="0"/>
              <a:t>Prüfungsfächer: alle Fächer außer Sport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b="1" dirty="0"/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36CFF28-A009-44C9-923A-2742E17390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923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147" y="1052513"/>
            <a:ext cx="8157578" cy="29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6075" lvl="1" indent="-355600"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tabLst>
                <a:tab pos="284163" algn="l"/>
              </a:tabLst>
              <a:defRPr/>
            </a:pPr>
            <a:r>
              <a:rPr lang="de-DE" sz="2400" b="1" dirty="0"/>
              <a:t>Versäumnis einer Prüfung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mit Attest (Amtsarzt): Einreichung am gleichen Tag</a:t>
            </a:r>
            <a:br>
              <a:rPr lang="de-DE" sz="2400" dirty="0"/>
            </a:br>
            <a:r>
              <a:rPr lang="de-DE" sz="2400" dirty="0"/>
              <a:t>=&gt; Nachtermin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ohne Attest: nicht bestanden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unverzügliche Information der Schule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B4E2974-6C7E-4E78-B333-DFFF42740D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59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131" y="1052513"/>
            <a:ext cx="8941869" cy="38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Ablauf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Anwesenheit im Prüfungssaal: 	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		- 1. Prüfungstag:		07:40 Uhr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		- 2. – 4. Prüfungstag:	08:00 Uhr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Prüfungsbeginn: 			08:30 Uhr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Früheste Abgabe: 			10:00 Uhr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Beachtung zugelassener Hilfsmittel </a:t>
            </a:r>
            <a:r>
              <a:rPr lang="de-DE" sz="2400" dirty="0">
                <a:cs typeface="Arial" pitchFamily="34" charset="0"/>
              </a:rPr>
              <a:t>(+ Stifte, Textmarker, Lineal, Geodreieck, </a:t>
            </a:r>
            <a:r>
              <a:rPr lang="de-DE" sz="2400" dirty="0" err="1">
                <a:cs typeface="Arial" pitchFamily="34" charset="0"/>
              </a:rPr>
              <a:t>Tippex</a:t>
            </a:r>
            <a:r>
              <a:rPr lang="de-DE" sz="2400" dirty="0">
                <a:cs typeface="Arial" pitchFamily="34" charset="0"/>
              </a:rPr>
              <a:t> etc. mitbringen)</a:t>
            </a:r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6228B89-733D-472E-9C42-6349F2C1D7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82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755576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C23B1664-24C7-484F-AD07-463F2EFE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131" y="1052513"/>
            <a:ext cx="8941869" cy="29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buFont typeface="Wingdings 3" pitchFamily="18" charset="2"/>
              <a:buChar char=""/>
              <a:defRPr/>
            </a:pPr>
            <a:r>
              <a:rPr lang="de-DE" sz="2400" dirty="0"/>
              <a:t> </a:t>
            </a:r>
            <a:r>
              <a:rPr lang="de-DE" sz="2400" b="1" dirty="0"/>
              <a:t>Ablauf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Keine Täuschungsversuche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b="1" dirty="0"/>
              <a:t>Keine Smartphones/Smartwatches im Prüfungsraum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Bei Verspätung: Meldung beim Schulleiter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r>
              <a:rPr lang="de-DE" sz="2400" dirty="0"/>
              <a:t>Bogen + Konzeptpapier der Schule</a:t>
            </a:r>
            <a:br>
              <a:rPr lang="de-DE" sz="2400" dirty="0"/>
            </a:br>
            <a:r>
              <a:rPr lang="de-DE" sz="2400" dirty="0"/>
              <a:t>(Deckblatt, Rand, Name, Seitenzahlen)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6228B89-733D-472E-9C42-6349F2C1D7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533066-AA41-41AF-8119-869A444F88BD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902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242050"/>
            <a:ext cx="742950" cy="488950"/>
          </a:xfrm>
          <a:noFill/>
        </p:spPr>
        <p:txBody>
          <a:bodyPr/>
          <a:lstStyle/>
          <a:p>
            <a:fld id="{9625C3EE-049B-48E7-A5A7-4227AC4A5981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85813" y="571500"/>
            <a:ext cx="7215187" cy="2714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de-DE" sz="4800" b="1" dirty="0">
                <a:solidFill>
                  <a:schemeClr val="tx2"/>
                </a:solidFill>
              </a:rPr>
              <a:t>Mündliche Prüfung</a:t>
            </a:r>
          </a:p>
        </p:txBody>
      </p:sp>
    </p:spTree>
    <p:extLst>
      <p:ext uri="{BB962C8B-B14F-4D97-AF65-F5344CB8AC3E}">
        <p14:creationId xmlns:p14="http://schemas.microsoft.com/office/powerpoint/2010/main" val="4289918577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535</Words>
  <Application>Microsoft Office PowerPoint</Application>
  <PresentationFormat>Bildschirmpräsentation (4:3)</PresentationFormat>
  <Paragraphs>102</Paragraphs>
  <Slides>17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ＭＳ Ｐゴシック</vt:lpstr>
      <vt:lpstr>Antique Olive</vt:lpstr>
      <vt:lpstr>Arial</vt:lpstr>
      <vt:lpstr>Calibri</vt:lpstr>
      <vt:lpstr>Wingdings</vt:lpstr>
      <vt:lpstr>Wingdings 3</vt:lpstr>
      <vt:lpstr>Benutzerdefiniertes Design</vt:lpstr>
      <vt:lpstr>Berufsfachschule</vt:lpstr>
      <vt:lpstr>Ihre Ansprechpartner</vt:lpstr>
      <vt:lpstr>Abschlussprüfung </vt:lpstr>
      <vt:lpstr>PowerPoint-Präsentation</vt:lpstr>
      <vt:lpstr>Schriftliche Prüfung</vt:lpstr>
      <vt:lpstr>Schriftliche Prüfung</vt:lpstr>
      <vt:lpstr>Schriftliche Prüfung</vt:lpstr>
      <vt:lpstr>Schriftliche Prüfung</vt:lpstr>
      <vt:lpstr>PowerPoint-Präsentation</vt:lpstr>
      <vt:lpstr>Mündliche Prüfung</vt:lpstr>
      <vt:lpstr>Mündliche Prüfung</vt:lpstr>
      <vt:lpstr>PowerPoint-Präsentation</vt:lpstr>
      <vt:lpstr>Festlegung der Endnoten (EN)</vt:lpstr>
      <vt:lpstr>Festlegung der Endnoten (EN)</vt:lpstr>
      <vt:lpstr>Abschluss der Prüfung</vt:lpstr>
      <vt:lpstr>Abschluss der Prüfung</vt:lpstr>
      <vt:lpstr>PowerPoint-Präsentation</vt:lpstr>
    </vt:vector>
  </TitlesOfParts>
  <Company>J. Eberspächer GmbH &amp; Co.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Simone Groh</dc:creator>
  <cp:lastModifiedBy>Simone Groh</cp:lastModifiedBy>
  <cp:revision>147</cp:revision>
  <cp:lastPrinted>2025-02-13T11:34:19Z</cp:lastPrinted>
  <dcterms:created xsi:type="dcterms:W3CDTF">2010-12-16T09:10:14Z</dcterms:created>
  <dcterms:modified xsi:type="dcterms:W3CDTF">2025-09-10T08:25:42Z</dcterms:modified>
</cp:coreProperties>
</file>