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8"/>
  </p:notesMasterIdLst>
  <p:handoutMasterIdLst>
    <p:handoutMasterId r:id="rId29"/>
  </p:handoutMasterIdLst>
  <p:sldIdLst>
    <p:sldId id="274" r:id="rId2"/>
    <p:sldId id="602" r:id="rId3"/>
    <p:sldId id="548" r:id="rId4"/>
    <p:sldId id="579" r:id="rId5"/>
    <p:sldId id="580" r:id="rId6"/>
    <p:sldId id="581" r:id="rId7"/>
    <p:sldId id="620" r:id="rId8"/>
    <p:sldId id="582" r:id="rId9"/>
    <p:sldId id="621" r:id="rId10"/>
    <p:sldId id="584" r:id="rId11"/>
    <p:sldId id="583" r:id="rId12"/>
    <p:sldId id="622" r:id="rId13"/>
    <p:sldId id="586" r:id="rId14"/>
    <p:sldId id="588" r:id="rId15"/>
    <p:sldId id="623" r:id="rId16"/>
    <p:sldId id="624" r:id="rId17"/>
    <p:sldId id="625" r:id="rId18"/>
    <p:sldId id="589" r:id="rId19"/>
    <p:sldId id="626" r:id="rId20"/>
    <p:sldId id="627" r:id="rId21"/>
    <p:sldId id="628" r:id="rId22"/>
    <p:sldId id="594" r:id="rId23"/>
    <p:sldId id="597" r:id="rId24"/>
    <p:sldId id="632" r:id="rId25"/>
    <p:sldId id="631" r:id="rId26"/>
    <p:sldId id="272" r:id="rId27"/>
  </p:sldIdLst>
  <p:sldSz cx="9144000" cy="6858000" type="screen4x3"/>
  <p:notesSz cx="6888163" cy="1002188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CC00"/>
    <a:srgbClr val="1368B1"/>
    <a:srgbClr val="B8B8B8"/>
    <a:srgbClr val="333399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5" autoAdjust="0"/>
    <p:restoredTop sz="86790" autoAdjust="0"/>
  </p:normalViewPr>
  <p:slideViewPr>
    <p:cSldViewPr snapToGrid="0">
      <p:cViewPr varScale="1">
        <p:scale>
          <a:sx n="99" d="100"/>
          <a:sy n="99" d="100"/>
        </p:scale>
        <p:origin x="2130" y="9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333" y="38"/>
      </p:cViewPr>
      <p:guideLst/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A739ED-F278-49C4-BE5C-E5B4404881B9}" type="doc">
      <dgm:prSet loTypeId="urn:microsoft.com/office/officeart/2005/8/layout/cycle8" loCatId="cycle" qsTypeId="urn:microsoft.com/office/officeart/2005/8/quickstyle/3d6" qsCatId="3D" csTypeId="urn:microsoft.com/office/officeart/2005/8/colors/accent3_2" csCatId="accent3" phldr="1"/>
      <dgm:spPr/>
    </dgm:pt>
    <dgm:pt modelId="{676C71C1-9668-4AC0-9F85-110C5BA512A2}">
      <dgm:prSet custT="1"/>
      <dgm:spPr>
        <a:xfrm>
          <a:off x="400761" y="198555"/>
          <a:ext cx="2760345" cy="2760345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gm:spPr>
      <dgm:t>
        <a:bodyPr/>
        <a:lstStyle/>
        <a:p>
          <a:pPr algn="ctr"/>
          <a:r>
            <a:rPr lang="de-DE" sz="1400" b="1" baseline="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Berufs-fach-schule</a:t>
          </a:r>
          <a:endParaRPr lang="de-DE" sz="1400" b="1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9D203763-6B42-4FC0-B045-917C00188993}" type="parTrans" cxnId="{FF4EACB8-8DC7-4285-8DF2-6361C70F1D62}">
      <dgm:prSet/>
      <dgm:spPr/>
      <dgm:t>
        <a:bodyPr/>
        <a:lstStyle/>
        <a:p>
          <a:pPr algn="ctr"/>
          <a:endParaRPr lang="de-DE" sz="1400"/>
        </a:p>
      </dgm:t>
    </dgm:pt>
    <dgm:pt modelId="{BA91E6C5-959E-4D2A-8B27-89B4940BE064}" type="sibTrans" cxnId="{FF4EACB8-8DC7-4285-8DF2-6361C70F1D62}">
      <dgm:prSet/>
      <dgm:spPr/>
      <dgm:t>
        <a:bodyPr/>
        <a:lstStyle/>
        <a:p>
          <a:pPr algn="ctr"/>
          <a:endParaRPr lang="de-DE" sz="1400"/>
        </a:p>
      </dgm:t>
    </dgm:pt>
    <dgm:pt modelId="{6EB3009E-F676-4D09-952B-EC063DBB013A}">
      <dgm:prSet custT="1"/>
      <dgm:spPr>
        <a:xfrm>
          <a:off x="308093" y="291224"/>
          <a:ext cx="2760345" cy="2760345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gm:spPr>
      <dgm:t>
        <a:bodyPr/>
        <a:lstStyle/>
        <a:p>
          <a:pPr algn="ctr"/>
          <a:r>
            <a:rPr lang="de-DE" sz="1100" b="1" baseline="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Berufliches Oberstufen-</a:t>
          </a:r>
          <a:r>
            <a:rPr lang="de-DE" sz="1100" b="1" baseline="0" dirty="0" err="1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gym</a:t>
          </a:r>
          <a:r>
            <a:rPr lang="de-DE" sz="1100" b="1" baseline="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-</a:t>
          </a:r>
          <a:br>
            <a:rPr lang="de-DE" sz="1100" b="1" baseline="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</a:br>
          <a:r>
            <a:rPr lang="de-DE" sz="1100" b="1" baseline="0" dirty="0" err="1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nasium</a:t>
          </a:r>
          <a:r>
            <a:rPr lang="de-DE" sz="1100" b="1" baseline="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</a:p>
      </dgm:t>
    </dgm:pt>
    <dgm:pt modelId="{4C90ECEB-EFF0-4EA7-B341-8D741526319D}" type="parTrans" cxnId="{AB39455E-92CF-4682-A0E8-FF5DBCBA5A77}">
      <dgm:prSet/>
      <dgm:spPr/>
      <dgm:t>
        <a:bodyPr/>
        <a:lstStyle/>
        <a:p>
          <a:pPr algn="ctr"/>
          <a:endParaRPr lang="de-DE" sz="1400"/>
        </a:p>
      </dgm:t>
    </dgm:pt>
    <dgm:pt modelId="{D29B2BAF-CC6E-44C1-879D-042DE314F8BA}" type="sibTrans" cxnId="{AB39455E-92CF-4682-A0E8-FF5DBCBA5A77}">
      <dgm:prSet/>
      <dgm:spPr/>
      <dgm:t>
        <a:bodyPr/>
        <a:lstStyle/>
        <a:p>
          <a:pPr algn="ctr"/>
          <a:endParaRPr lang="de-DE" sz="1400"/>
        </a:p>
      </dgm:t>
    </dgm:pt>
    <dgm:pt modelId="{4CFCFDEE-9F2F-4901-AF44-8DBBC4418F24}">
      <dgm:prSet phldrT="[Text]" custT="1"/>
      <dgm:spPr>
        <a:xfrm>
          <a:off x="400761" y="291224"/>
          <a:ext cx="2760345" cy="2760345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gm:spPr>
      <dgm:t>
        <a:bodyPr/>
        <a:lstStyle/>
        <a:p>
          <a:pPr algn="ctr"/>
          <a:r>
            <a:rPr lang="de-DE" sz="1400" b="1" baseline="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Fachober-schule</a:t>
          </a:r>
          <a:endParaRPr lang="de-DE" sz="1400" b="1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4338F0A5-DAE2-4B95-B201-355182736322}" type="sibTrans" cxnId="{48C6DD87-D88A-459D-ABD5-BED6F26E9A37}">
      <dgm:prSet/>
      <dgm:spPr/>
      <dgm:t>
        <a:bodyPr/>
        <a:lstStyle/>
        <a:p>
          <a:endParaRPr lang="de-DE" sz="1400"/>
        </a:p>
      </dgm:t>
    </dgm:pt>
    <dgm:pt modelId="{DA38FDF9-A871-46C0-9CA4-0726E74C670A}" type="parTrans" cxnId="{48C6DD87-D88A-459D-ABD5-BED6F26E9A37}">
      <dgm:prSet/>
      <dgm:spPr/>
      <dgm:t>
        <a:bodyPr/>
        <a:lstStyle/>
        <a:p>
          <a:endParaRPr lang="de-DE" sz="1400"/>
        </a:p>
      </dgm:t>
    </dgm:pt>
    <dgm:pt modelId="{C76DD00F-7711-4E1B-9DA8-FDA5699E4BEA}">
      <dgm:prSet phldrT="[Text]" custT="1"/>
      <dgm:spPr>
        <a:xfrm>
          <a:off x="308093" y="198555"/>
          <a:ext cx="2760345" cy="2760345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gm:spPr>
      <dgm:t>
        <a:bodyPr/>
        <a:lstStyle/>
        <a:p>
          <a:pPr algn="ctr"/>
          <a:r>
            <a:rPr lang="de-DE" sz="1300" b="1" baseline="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Berufsaus-bildung</a:t>
          </a:r>
          <a:r>
            <a:rPr lang="de-DE" sz="130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</a:p>
      </dgm:t>
    </dgm:pt>
    <dgm:pt modelId="{273D73AD-AE9F-4CA9-82F5-0D889965416B}" type="sibTrans" cxnId="{8204352B-4E3D-4FCF-87EC-98BEC816B51D}">
      <dgm:prSet/>
      <dgm:spPr/>
      <dgm:t>
        <a:bodyPr/>
        <a:lstStyle/>
        <a:p>
          <a:pPr algn="ctr"/>
          <a:endParaRPr lang="de-DE" sz="1400"/>
        </a:p>
      </dgm:t>
    </dgm:pt>
    <dgm:pt modelId="{F795D439-F93C-44B1-B490-356303B0DD9C}" type="parTrans" cxnId="{8204352B-4E3D-4FCF-87EC-98BEC816B51D}">
      <dgm:prSet/>
      <dgm:spPr/>
      <dgm:t>
        <a:bodyPr/>
        <a:lstStyle/>
        <a:p>
          <a:pPr algn="ctr"/>
          <a:endParaRPr lang="de-DE" sz="1400"/>
        </a:p>
      </dgm:t>
    </dgm:pt>
    <dgm:pt modelId="{06A159FE-68CE-47D8-8B59-C0AABDE53350}" type="pres">
      <dgm:prSet presAssocID="{AEA739ED-F278-49C4-BE5C-E5B4404881B9}" presName="compositeShape" presStyleCnt="0">
        <dgm:presLayoutVars>
          <dgm:chMax val="7"/>
          <dgm:dir/>
          <dgm:resizeHandles val="exact"/>
        </dgm:presLayoutVars>
      </dgm:prSet>
      <dgm:spPr/>
    </dgm:pt>
    <dgm:pt modelId="{1FD547B9-78FE-4992-9C71-E37C3A18AA8D}" type="pres">
      <dgm:prSet presAssocID="{AEA739ED-F278-49C4-BE5C-E5B4404881B9}" presName="wedge1" presStyleLbl="node1" presStyleIdx="0" presStyleCnt="4"/>
      <dgm:spPr>
        <a:prstGeom prst="pie">
          <a:avLst>
            <a:gd name="adj1" fmla="val 16200000"/>
            <a:gd name="adj2" fmla="val 0"/>
          </a:avLst>
        </a:prstGeom>
      </dgm:spPr>
    </dgm:pt>
    <dgm:pt modelId="{4C14890B-8ACF-465C-AE70-01B0359B7753}" type="pres">
      <dgm:prSet presAssocID="{AEA739ED-F278-49C4-BE5C-E5B4404881B9}" presName="dummy1a" presStyleCnt="0"/>
      <dgm:spPr/>
    </dgm:pt>
    <dgm:pt modelId="{7E55E669-D0EF-4BD3-9A7A-0452F26E3404}" type="pres">
      <dgm:prSet presAssocID="{AEA739ED-F278-49C4-BE5C-E5B4404881B9}" presName="dummy1b" presStyleCnt="0"/>
      <dgm:spPr/>
    </dgm:pt>
    <dgm:pt modelId="{B408C6A2-9DC9-4F69-8EF9-3BEC8FB11433}" type="pres">
      <dgm:prSet presAssocID="{AEA739ED-F278-49C4-BE5C-E5B4404881B9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5D78BB8-CCF7-4BFC-AE02-FAFD70C60B20}" type="pres">
      <dgm:prSet presAssocID="{AEA739ED-F278-49C4-BE5C-E5B4404881B9}" presName="wedge2" presStyleLbl="node1" presStyleIdx="1" presStyleCnt="4"/>
      <dgm:spPr>
        <a:prstGeom prst="pie">
          <a:avLst>
            <a:gd name="adj1" fmla="val 0"/>
            <a:gd name="adj2" fmla="val 5400000"/>
          </a:avLst>
        </a:prstGeom>
      </dgm:spPr>
    </dgm:pt>
    <dgm:pt modelId="{36ECDC0D-4A72-4B8E-B200-72036F3319D4}" type="pres">
      <dgm:prSet presAssocID="{AEA739ED-F278-49C4-BE5C-E5B4404881B9}" presName="dummy2a" presStyleCnt="0"/>
      <dgm:spPr/>
    </dgm:pt>
    <dgm:pt modelId="{2F5DF98B-6FCF-4285-8CDD-7ACD626BF7C1}" type="pres">
      <dgm:prSet presAssocID="{AEA739ED-F278-49C4-BE5C-E5B4404881B9}" presName="dummy2b" presStyleCnt="0"/>
      <dgm:spPr/>
    </dgm:pt>
    <dgm:pt modelId="{E3F43110-E275-435A-B832-0135070E5CD1}" type="pres">
      <dgm:prSet presAssocID="{AEA739ED-F278-49C4-BE5C-E5B4404881B9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75D4B4B-55F7-4EA0-95AB-C29C19355C0A}" type="pres">
      <dgm:prSet presAssocID="{AEA739ED-F278-49C4-BE5C-E5B4404881B9}" presName="wedge3" presStyleLbl="node1" presStyleIdx="2" presStyleCnt="4"/>
      <dgm:spPr>
        <a:prstGeom prst="pie">
          <a:avLst>
            <a:gd name="adj1" fmla="val 5400000"/>
            <a:gd name="adj2" fmla="val 10800000"/>
          </a:avLst>
        </a:prstGeom>
      </dgm:spPr>
    </dgm:pt>
    <dgm:pt modelId="{259F1167-A8A1-4CDC-844B-CC4B3A9BBF8C}" type="pres">
      <dgm:prSet presAssocID="{AEA739ED-F278-49C4-BE5C-E5B4404881B9}" presName="dummy3a" presStyleCnt="0"/>
      <dgm:spPr/>
    </dgm:pt>
    <dgm:pt modelId="{DE153A5E-717A-4048-8BBA-9842B951ED1D}" type="pres">
      <dgm:prSet presAssocID="{AEA739ED-F278-49C4-BE5C-E5B4404881B9}" presName="dummy3b" presStyleCnt="0"/>
      <dgm:spPr/>
    </dgm:pt>
    <dgm:pt modelId="{B65C2FD0-62D5-4686-AAD1-81FFA664BCF8}" type="pres">
      <dgm:prSet presAssocID="{AEA739ED-F278-49C4-BE5C-E5B4404881B9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BE178E9-8262-433A-B798-09FD399450D3}" type="pres">
      <dgm:prSet presAssocID="{AEA739ED-F278-49C4-BE5C-E5B4404881B9}" presName="wedge4" presStyleLbl="node1" presStyleIdx="3" presStyleCnt="4"/>
      <dgm:spPr>
        <a:prstGeom prst="pie">
          <a:avLst>
            <a:gd name="adj1" fmla="val 10800000"/>
            <a:gd name="adj2" fmla="val 16200000"/>
          </a:avLst>
        </a:prstGeom>
      </dgm:spPr>
    </dgm:pt>
    <dgm:pt modelId="{7BB92CC7-BDF4-4456-BB07-987EBAD02A29}" type="pres">
      <dgm:prSet presAssocID="{AEA739ED-F278-49C4-BE5C-E5B4404881B9}" presName="dummy4a" presStyleCnt="0"/>
      <dgm:spPr/>
    </dgm:pt>
    <dgm:pt modelId="{A29E82F7-03A9-49E2-AE8C-65015FA223F9}" type="pres">
      <dgm:prSet presAssocID="{AEA739ED-F278-49C4-BE5C-E5B4404881B9}" presName="dummy4b" presStyleCnt="0"/>
      <dgm:spPr/>
    </dgm:pt>
    <dgm:pt modelId="{C8EC841E-7A25-4F18-8647-B2BDCB85A252}" type="pres">
      <dgm:prSet presAssocID="{AEA739ED-F278-49C4-BE5C-E5B4404881B9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515FE0C8-55D2-43F3-898B-4D8C52ECE699}" type="pres">
      <dgm:prSet presAssocID="{BA91E6C5-959E-4D2A-8B27-89B4940BE064}" presName="arrowWedge1" presStyleLbl="fgSibTrans2D1" presStyleIdx="0" presStyleCnt="4"/>
      <dgm:spPr>
        <a:xfrm>
          <a:off x="229883" y="27677"/>
          <a:ext cx="3102102" cy="3102102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9BBB59">
              <a:tint val="6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25400" h="25400"/>
          <a:bevelB w="25400" h="25400"/>
        </a:sp3d>
      </dgm:spPr>
    </dgm:pt>
    <dgm:pt modelId="{4A9C63E6-CC17-4B60-92AD-B6107B238874}" type="pres">
      <dgm:prSet presAssocID="{4338F0A5-DAE2-4B95-B201-355182736322}" presName="arrowWedge2" presStyleLbl="fgSibTrans2D1" presStyleIdx="1" presStyleCnt="4"/>
      <dgm:spPr>
        <a:xfrm>
          <a:off x="229883" y="120345"/>
          <a:ext cx="3102102" cy="3102102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9BBB59">
              <a:tint val="6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25400" h="25400"/>
          <a:bevelB w="25400" h="25400"/>
        </a:sp3d>
      </dgm:spPr>
    </dgm:pt>
    <dgm:pt modelId="{16B1D082-3453-42F1-A117-2FAFB2584CD8}" type="pres">
      <dgm:prSet presAssocID="{D29B2BAF-CC6E-44C1-879D-042DE314F8BA}" presName="arrowWedge3" presStyleLbl="fgSibTrans2D1" presStyleIdx="2" presStyleCnt="4"/>
      <dgm:spPr>
        <a:xfrm>
          <a:off x="137214" y="120345"/>
          <a:ext cx="3102102" cy="3102102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9BBB59">
              <a:tint val="6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25400" h="25400"/>
          <a:bevelB w="25400" h="25400"/>
        </a:sp3d>
      </dgm:spPr>
    </dgm:pt>
    <dgm:pt modelId="{0BA6F860-2569-4241-A4B0-AAB50B88C456}" type="pres">
      <dgm:prSet presAssocID="{273D73AD-AE9F-4CA9-82F5-0D889965416B}" presName="arrowWedge4" presStyleLbl="fgSibTrans2D1" presStyleIdx="3" presStyleCnt="4"/>
      <dgm:spPr>
        <a:xfrm>
          <a:off x="137214" y="27677"/>
          <a:ext cx="3102102" cy="3102102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9BBB59">
              <a:tint val="6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25400" h="25400"/>
          <a:bevelB w="25400" h="25400"/>
        </a:sp3d>
      </dgm:spPr>
    </dgm:pt>
  </dgm:ptLst>
  <dgm:cxnLst>
    <dgm:cxn modelId="{15ADA01F-FB53-4BEF-84D5-E5E4741660D5}" type="presOf" srcId="{676C71C1-9668-4AC0-9F85-110C5BA512A2}" destId="{B408C6A2-9DC9-4F69-8EF9-3BEC8FB11433}" srcOrd="1" destOrd="0" presId="urn:microsoft.com/office/officeart/2005/8/layout/cycle8"/>
    <dgm:cxn modelId="{35787E27-2665-4DA1-AE87-9D36EF89FB8F}" type="presOf" srcId="{AEA739ED-F278-49C4-BE5C-E5B4404881B9}" destId="{06A159FE-68CE-47D8-8B59-C0AABDE53350}" srcOrd="0" destOrd="0" presId="urn:microsoft.com/office/officeart/2005/8/layout/cycle8"/>
    <dgm:cxn modelId="{8204352B-4E3D-4FCF-87EC-98BEC816B51D}" srcId="{AEA739ED-F278-49C4-BE5C-E5B4404881B9}" destId="{C76DD00F-7711-4E1B-9DA8-FDA5699E4BEA}" srcOrd="3" destOrd="0" parTransId="{F795D439-F93C-44B1-B490-356303B0DD9C}" sibTransId="{273D73AD-AE9F-4CA9-82F5-0D889965416B}"/>
    <dgm:cxn modelId="{6DF8AB30-CD67-41B9-8725-351E40CC0FB1}" type="presOf" srcId="{6EB3009E-F676-4D09-952B-EC063DBB013A}" destId="{275D4B4B-55F7-4EA0-95AB-C29C19355C0A}" srcOrd="0" destOrd="0" presId="urn:microsoft.com/office/officeart/2005/8/layout/cycle8"/>
    <dgm:cxn modelId="{AB39455E-92CF-4682-A0E8-FF5DBCBA5A77}" srcId="{AEA739ED-F278-49C4-BE5C-E5B4404881B9}" destId="{6EB3009E-F676-4D09-952B-EC063DBB013A}" srcOrd="2" destOrd="0" parTransId="{4C90ECEB-EFF0-4EA7-B341-8D741526319D}" sibTransId="{D29B2BAF-CC6E-44C1-879D-042DE314F8BA}"/>
    <dgm:cxn modelId="{DB433171-F262-46E3-B450-D050CA20294D}" type="presOf" srcId="{4CFCFDEE-9F2F-4901-AF44-8DBBC4418F24}" destId="{C5D78BB8-CCF7-4BFC-AE02-FAFD70C60B20}" srcOrd="0" destOrd="0" presId="urn:microsoft.com/office/officeart/2005/8/layout/cycle8"/>
    <dgm:cxn modelId="{48C6DD87-D88A-459D-ABD5-BED6F26E9A37}" srcId="{AEA739ED-F278-49C4-BE5C-E5B4404881B9}" destId="{4CFCFDEE-9F2F-4901-AF44-8DBBC4418F24}" srcOrd="1" destOrd="0" parTransId="{DA38FDF9-A871-46C0-9CA4-0726E74C670A}" sibTransId="{4338F0A5-DAE2-4B95-B201-355182736322}"/>
    <dgm:cxn modelId="{FF4EACB8-8DC7-4285-8DF2-6361C70F1D62}" srcId="{AEA739ED-F278-49C4-BE5C-E5B4404881B9}" destId="{676C71C1-9668-4AC0-9F85-110C5BA512A2}" srcOrd="0" destOrd="0" parTransId="{9D203763-6B42-4FC0-B045-917C00188993}" sibTransId="{BA91E6C5-959E-4D2A-8B27-89B4940BE064}"/>
    <dgm:cxn modelId="{551FA6D4-A3A6-4D31-B1AA-8DDF4276191C}" type="presOf" srcId="{C76DD00F-7711-4E1B-9DA8-FDA5699E4BEA}" destId="{6BE178E9-8262-433A-B798-09FD399450D3}" srcOrd="0" destOrd="0" presId="urn:microsoft.com/office/officeart/2005/8/layout/cycle8"/>
    <dgm:cxn modelId="{A3B4C9E0-27D6-4728-A288-550A959CE8BB}" type="presOf" srcId="{676C71C1-9668-4AC0-9F85-110C5BA512A2}" destId="{1FD547B9-78FE-4992-9C71-E37C3A18AA8D}" srcOrd="0" destOrd="0" presId="urn:microsoft.com/office/officeart/2005/8/layout/cycle8"/>
    <dgm:cxn modelId="{4DB6EAE3-1701-49DD-94B2-90DF4E747087}" type="presOf" srcId="{6EB3009E-F676-4D09-952B-EC063DBB013A}" destId="{B65C2FD0-62D5-4686-AAD1-81FFA664BCF8}" srcOrd="1" destOrd="0" presId="urn:microsoft.com/office/officeart/2005/8/layout/cycle8"/>
    <dgm:cxn modelId="{6B8305ED-BA4C-442A-89BF-3D08A5372BDE}" type="presOf" srcId="{C76DD00F-7711-4E1B-9DA8-FDA5699E4BEA}" destId="{C8EC841E-7A25-4F18-8647-B2BDCB85A252}" srcOrd="1" destOrd="0" presId="urn:microsoft.com/office/officeart/2005/8/layout/cycle8"/>
    <dgm:cxn modelId="{D839BAFC-89CA-4E72-A239-94F3043E018C}" type="presOf" srcId="{4CFCFDEE-9F2F-4901-AF44-8DBBC4418F24}" destId="{E3F43110-E275-435A-B832-0135070E5CD1}" srcOrd="1" destOrd="0" presId="urn:microsoft.com/office/officeart/2005/8/layout/cycle8"/>
    <dgm:cxn modelId="{ED66E542-0FDA-4C56-B90D-8928F27847FA}" type="presParOf" srcId="{06A159FE-68CE-47D8-8B59-C0AABDE53350}" destId="{1FD547B9-78FE-4992-9C71-E37C3A18AA8D}" srcOrd="0" destOrd="0" presId="urn:microsoft.com/office/officeart/2005/8/layout/cycle8"/>
    <dgm:cxn modelId="{B06A018F-5D44-42A9-8FA5-1155F737FE35}" type="presParOf" srcId="{06A159FE-68CE-47D8-8B59-C0AABDE53350}" destId="{4C14890B-8ACF-465C-AE70-01B0359B7753}" srcOrd="1" destOrd="0" presId="urn:microsoft.com/office/officeart/2005/8/layout/cycle8"/>
    <dgm:cxn modelId="{1492AF3B-E074-4FA2-9920-7FE1029587B2}" type="presParOf" srcId="{06A159FE-68CE-47D8-8B59-C0AABDE53350}" destId="{7E55E669-D0EF-4BD3-9A7A-0452F26E3404}" srcOrd="2" destOrd="0" presId="urn:microsoft.com/office/officeart/2005/8/layout/cycle8"/>
    <dgm:cxn modelId="{4A403620-1D81-40A3-A7F4-4E65EB9855C9}" type="presParOf" srcId="{06A159FE-68CE-47D8-8B59-C0AABDE53350}" destId="{B408C6A2-9DC9-4F69-8EF9-3BEC8FB11433}" srcOrd="3" destOrd="0" presId="urn:microsoft.com/office/officeart/2005/8/layout/cycle8"/>
    <dgm:cxn modelId="{8D33B900-6F28-4BB4-9F0D-388D68512948}" type="presParOf" srcId="{06A159FE-68CE-47D8-8B59-C0AABDE53350}" destId="{C5D78BB8-CCF7-4BFC-AE02-FAFD70C60B20}" srcOrd="4" destOrd="0" presId="urn:microsoft.com/office/officeart/2005/8/layout/cycle8"/>
    <dgm:cxn modelId="{88CF26E5-3E6E-4C10-A09C-36445EA18517}" type="presParOf" srcId="{06A159FE-68CE-47D8-8B59-C0AABDE53350}" destId="{36ECDC0D-4A72-4B8E-B200-72036F3319D4}" srcOrd="5" destOrd="0" presId="urn:microsoft.com/office/officeart/2005/8/layout/cycle8"/>
    <dgm:cxn modelId="{5D9F7CEC-55B9-4550-B3DA-E817BA43F0DE}" type="presParOf" srcId="{06A159FE-68CE-47D8-8B59-C0AABDE53350}" destId="{2F5DF98B-6FCF-4285-8CDD-7ACD626BF7C1}" srcOrd="6" destOrd="0" presId="urn:microsoft.com/office/officeart/2005/8/layout/cycle8"/>
    <dgm:cxn modelId="{D7EE6266-0B1D-433A-9B6F-4D8318F65B2C}" type="presParOf" srcId="{06A159FE-68CE-47D8-8B59-C0AABDE53350}" destId="{E3F43110-E275-435A-B832-0135070E5CD1}" srcOrd="7" destOrd="0" presId="urn:microsoft.com/office/officeart/2005/8/layout/cycle8"/>
    <dgm:cxn modelId="{607B751D-8962-4B4C-A6FA-8D50C0BF7318}" type="presParOf" srcId="{06A159FE-68CE-47D8-8B59-C0AABDE53350}" destId="{275D4B4B-55F7-4EA0-95AB-C29C19355C0A}" srcOrd="8" destOrd="0" presId="urn:microsoft.com/office/officeart/2005/8/layout/cycle8"/>
    <dgm:cxn modelId="{F8254205-3FEC-4958-9D89-04729C3B0205}" type="presParOf" srcId="{06A159FE-68CE-47D8-8B59-C0AABDE53350}" destId="{259F1167-A8A1-4CDC-844B-CC4B3A9BBF8C}" srcOrd="9" destOrd="0" presId="urn:microsoft.com/office/officeart/2005/8/layout/cycle8"/>
    <dgm:cxn modelId="{4B5D7B2C-C2AC-4B07-9607-1E0C77BFFAA4}" type="presParOf" srcId="{06A159FE-68CE-47D8-8B59-C0AABDE53350}" destId="{DE153A5E-717A-4048-8BBA-9842B951ED1D}" srcOrd="10" destOrd="0" presId="urn:microsoft.com/office/officeart/2005/8/layout/cycle8"/>
    <dgm:cxn modelId="{034593BC-6C1F-4280-9992-B51BCBEFC695}" type="presParOf" srcId="{06A159FE-68CE-47D8-8B59-C0AABDE53350}" destId="{B65C2FD0-62D5-4686-AAD1-81FFA664BCF8}" srcOrd="11" destOrd="0" presId="urn:microsoft.com/office/officeart/2005/8/layout/cycle8"/>
    <dgm:cxn modelId="{0382D507-AC1F-4289-9505-6CA5BD2590D6}" type="presParOf" srcId="{06A159FE-68CE-47D8-8B59-C0AABDE53350}" destId="{6BE178E9-8262-433A-B798-09FD399450D3}" srcOrd="12" destOrd="0" presId="urn:microsoft.com/office/officeart/2005/8/layout/cycle8"/>
    <dgm:cxn modelId="{FBEAE000-518D-4D68-A3AD-28E38D6ECBDA}" type="presParOf" srcId="{06A159FE-68CE-47D8-8B59-C0AABDE53350}" destId="{7BB92CC7-BDF4-4456-BB07-987EBAD02A29}" srcOrd="13" destOrd="0" presId="urn:microsoft.com/office/officeart/2005/8/layout/cycle8"/>
    <dgm:cxn modelId="{9D74E1E9-FC0A-4350-B08C-4E3B91FF4393}" type="presParOf" srcId="{06A159FE-68CE-47D8-8B59-C0AABDE53350}" destId="{A29E82F7-03A9-49E2-AE8C-65015FA223F9}" srcOrd="14" destOrd="0" presId="urn:microsoft.com/office/officeart/2005/8/layout/cycle8"/>
    <dgm:cxn modelId="{025222E1-1EB2-43BB-B547-254844DE3FE8}" type="presParOf" srcId="{06A159FE-68CE-47D8-8B59-C0AABDE53350}" destId="{C8EC841E-7A25-4F18-8647-B2BDCB85A252}" srcOrd="15" destOrd="0" presId="urn:microsoft.com/office/officeart/2005/8/layout/cycle8"/>
    <dgm:cxn modelId="{2C0B32ED-EA46-4BCC-96AA-D214812A638C}" type="presParOf" srcId="{06A159FE-68CE-47D8-8B59-C0AABDE53350}" destId="{515FE0C8-55D2-43F3-898B-4D8C52ECE699}" srcOrd="16" destOrd="0" presId="urn:microsoft.com/office/officeart/2005/8/layout/cycle8"/>
    <dgm:cxn modelId="{485A0021-807F-45D4-82B7-D13520923794}" type="presParOf" srcId="{06A159FE-68CE-47D8-8B59-C0AABDE53350}" destId="{4A9C63E6-CC17-4B60-92AD-B6107B238874}" srcOrd="17" destOrd="0" presId="urn:microsoft.com/office/officeart/2005/8/layout/cycle8"/>
    <dgm:cxn modelId="{D1F727E1-A552-49C7-9D3F-A9FEDC2C902D}" type="presParOf" srcId="{06A159FE-68CE-47D8-8B59-C0AABDE53350}" destId="{16B1D082-3453-42F1-A117-2FAFB2584CD8}" srcOrd="18" destOrd="0" presId="urn:microsoft.com/office/officeart/2005/8/layout/cycle8"/>
    <dgm:cxn modelId="{C1EC1F6C-7389-4546-893D-EB33CF848BFD}" type="presParOf" srcId="{06A159FE-68CE-47D8-8B59-C0AABDE53350}" destId="{0BA6F860-2569-4241-A4B0-AAB50B88C456}" srcOrd="19" destOrd="0" presId="urn:microsoft.com/office/officeart/2005/8/layout/cycle8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547B9-78FE-4992-9C71-E37C3A18AA8D}">
      <dsp:nvSpPr>
        <dsp:cNvPr id="0" name=""/>
        <dsp:cNvSpPr/>
      </dsp:nvSpPr>
      <dsp:spPr>
        <a:xfrm>
          <a:off x="259814" y="392011"/>
          <a:ext cx="2479955" cy="2479955"/>
        </a:xfrm>
        <a:prstGeom prst="pie">
          <a:avLst>
            <a:gd name="adj1" fmla="val 16200000"/>
            <a:gd name="adj2" fmla="val 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baseline="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Berufs-fach-schule</a:t>
          </a:r>
          <a:endParaRPr lang="de-DE" sz="1400" b="1" kern="120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1576257" y="906011"/>
        <a:ext cx="915221" cy="679035"/>
      </dsp:txXfrm>
    </dsp:sp>
    <dsp:sp modelId="{C5D78BB8-CCF7-4BFC-AE02-FAFD70C60B20}">
      <dsp:nvSpPr>
        <dsp:cNvPr id="0" name=""/>
        <dsp:cNvSpPr/>
      </dsp:nvSpPr>
      <dsp:spPr>
        <a:xfrm>
          <a:off x="259814" y="475267"/>
          <a:ext cx="2479955" cy="2479955"/>
        </a:xfrm>
        <a:prstGeom prst="pie">
          <a:avLst>
            <a:gd name="adj1" fmla="val 0"/>
            <a:gd name="adj2" fmla="val 540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baseline="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Fachober-schule</a:t>
          </a:r>
          <a:endParaRPr lang="de-DE" sz="1400" b="1" kern="120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1576257" y="1762186"/>
        <a:ext cx="915221" cy="679035"/>
      </dsp:txXfrm>
    </dsp:sp>
    <dsp:sp modelId="{275D4B4B-55F7-4EA0-95AB-C29C19355C0A}">
      <dsp:nvSpPr>
        <dsp:cNvPr id="0" name=""/>
        <dsp:cNvSpPr/>
      </dsp:nvSpPr>
      <dsp:spPr>
        <a:xfrm>
          <a:off x="176558" y="475267"/>
          <a:ext cx="2479955" cy="2479955"/>
        </a:xfrm>
        <a:prstGeom prst="pie">
          <a:avLst>
            <a:gd name="adj1" fmla="val 5400000"/>
            <a:gd name="adj2" fmla="val 1080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baseline="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Berufliches Oberstufen-</a:t>
          </a:r>
          <a:r>
            <a:rPr lang="de-DE" sz="1100" b="1" kern="1200" baseline="0" dirty="0" err="1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gym</a:t>
          </a:r>
          <a:r>
            <a:rPr lang="de-DE" sz="1100" b="1" kern="1200" baseline="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-</a:t>
          </a:r>
          <a:br>
            <a:rPr lang="de-DE" sz="1100" b="1" kern="1200" baseline="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</a:br>
          <a:r>
            <a:rPr lang="de-DE" sz="1100" b="1" kern="1200" baseline="0" dirty="0" err="1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nasium</a:t>
          </a:r>
          <a:r>
            <a:rPr lang="de-DE" sz="1100" b="1" kern="1200" baseline="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</a:p>
      </dsp:txBody>
      <dsp:txXfrm>
        <a:off x="424849" y="1762186"/>
        <a:ext cx="915221" cy="679035"/>
      </dsp:txXfrm>
    </dsp:sp>
    <dsp:sp modelId="{6BE178E9-8262-433A-B798-09FD399450D3}">
      <dsp:nvSpPr>
        <dsp:cNvPr id="0" name=""/>
        <dsp:cNvSpPr/>
      </dsp:nvSpPr>
      <dsp:spPr>
        <a:xfrm>
          <a:off x="176558" y="392011"/>
          <a:ext cx="2479955" cy="2479955"/>
        </a:xfrm>
        <a:prstGeom prst="pie">
          <a:avLst>
            <a:gd name="adj1" fmla="val 10800000"/>
            <a:gd name="adj2" fmla="val 1620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b="1" kern="1200" baseline="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Berufsaus-bildung</a:t>
          </a:r>
          <a:r>
            <a:rPr lang="de-DE" sz="1300" kern="120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 </a:t>
          </a:r>
        </a:p>
      </dsp:txBody>
      <dsp:txXfrm>
        <a:off x="424849" y="906011"/>
        <a:ext cx="915221" cy="679035"/>
      </dsp:txXfrm>
    </dsp:sp>
    <dsp:sp modelId="{515FE0C8-55D2-43F3-898B-4D8C52ECE699}">
      <dsp:nvSpPr>
        <dsp:cNvPr id="0" name=""/>
        <dsp:cNvSpPr/>
      </dsp:nvSpPr>
      <dsp:spPr>
        <a:xfrm>
          <a:off x="106293" y="238490"/>
          <a:ext cx="2786997" cy="2786997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9BBB59">
              <a:tint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9C63E6-CC17-4B60-92AD-B6107B238874}">
      <dsp:nvSpPr>
        <dsp:cNvPr id="0" name=""/>
        <dsp:cNvSpPr/>
      </dsp:nvSpPr>
      <dsp:spPr>
        <a:xfrm>
          <a:off x="106293" y="321746"/>
          <a:ext cx="2786997" cy="2786997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9BBB59">
              <a:tint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B1D082-3453-42F1-A117-2FAFB2584CD8}">
      <dsp:nvSpPr>
        <dsp:cNvPr id="0" name=""/>
        <dsp:cNvSpPr/>
      </dsp:nvSpPr>
      <dsp:spPr>
        <a:xfrm>
          <a:off x="23037" y="321746"/>
          <a:ext cx="2786997" cy="2786997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9BBB59">
              <a:tint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A6F860-2569-4241-A4B0-AAB50B88C456}">
      <dsp:nvSpPr>
        <dsp:cNvPr id="0" name=""/>
        <dsp:cNvSpPr/>
      </dsp:nvSpPr>
      <dsp:spPr>
        <a:xfrm>
          <a:off x="23037" y="238490"/>
          <a:ext cx="2786997" cy="2786997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9BBB59">
              <a:tint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B8E2056D-FDFB-497E-93D7-6A2C322E11B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5" tIns="48312" rIns="96625" bIns="4831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DC15CF1B-2D92-41AF-BCA7-A8190D7E42B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5" tIns="48312" rIns="96625" bIns="4831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fld id="{A4FAB2B5-EEC2-4540-BCFA-D3E8526D97F8}" type="datetimeFigureOut">
              <a:rPr lang="de-DE"/>
              <a:pPr>
                <a:defRPr/>
              </a:pPr>
              <a:t>10.09.2025</a:t>
            </a:fld>
            <a:endParaRPr lang="de-DE"/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8CFFE452-5AF2-4C59-8EB3-F188CE7A48B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865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5" tIns="48312" rIns="96625" bIns="4831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8DE04104-53DB-4CAC-A015-215FC4312E8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075" y="951865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5" tIns="48312" rIns="96625" bIns="48312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2CE018AC-B5AB-4474-8841-21F96A48E4E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7BD01C6-7A14-4E30-883F-B243F9E3CF4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5" tIns="48312" rIns="96625" bIns="4831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ADFB4F6-994D-4729-A57B-66E7F1AE225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5" tIns="48312" rIns="96625" bIns="483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0CD61A7-7E6C-4ADC-BD11-1AFB89CF01B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8213" y="750888"/>
            <a:ext cx="5011737" cy="375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3A1D4CA0-7395-4020-8843-F444E48348E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60913"/>
            <a:ext cx="5510213" cy="451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5" tIns="48312" rIns="96625" bIns="483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E0814555-16B2-48D8-9411-A574F0CBFA2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865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5" tIns="48312" rIns="96625" bIns="4831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570B8EB1-838F-4729-9185-05F4871E6B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51865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5" tIns="48312" rIns="96625" bIns="483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BFE4E993-125A-4DFA-A037-B51949C01D1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27325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737078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E6469B6-BF90-446E-9E8C-9182880C47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33B0F2E2-A195-47C9-B196-6E530B7530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4">
            <a:extLst>
              <a:ext uri="{FF2B5EF4-FFF2-40B4-BE49-F238E27FC236}">
                <a16:creationId xmlns:a16="http://schemas.microsoft.com/office/drawing/2014/main" id="{A1DC71E6-7BE5-4955-AC56-DA3FC21E7D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175" y="3275013"/>
            <a:ext cx="9144000" cy="3579812"/>
          </a:xfrm>
          <a:prstGeom prst="rect">
            <a:avLst/>
          </a:prstGeom>
          <a:solidFill>
            <a:srgbClr val="B8B8B8"/>
          </a:solidFill>
          <a:ln>
            <a:noFill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de-DE" altLang="de-DE" sz="2400">
              <a:ea typeface="ＭＳ Ｐゴシック" panose="020B0600070205080204" pitchFamily="34" charset="-128"/>
            </a:endParaRP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E7886CEF-5652-459F-B377-4A18A6B8730F}"/>
              </a:ext>
            </a:extLst>
          </p:cNvPr>
          <p:cNvCxnSpPr/>
          <p:nvPr userDrawn="1"/>
        </p:nvCxnSpPr>
        <p:spPr>
          <a:xfrm>
            <a:off x="0" y="3270250"/>
            <a:ext cx="9144000" cy="0"/>
          </a:xfrm>
          <a:prstGeom prst="line">
            <a:avLst/>
          </a:prstGeom>
          <a:ln w="889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mhsg\AppData\Local\Temp\Schullogo.jpg">
            <a:extLst>
              <a:ext uri="{FF2B5EF4-FFF2-40B4-BE49-F238E27FC236}">
                <a16:creationId xmlns:a16="http://schemas.microsoft.com/office/drawing/2014/main" id="{8BFA3392-5FB3-4C05-AF33-F935848171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-12700"/>
            <a:ext cx="38290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86383" y="2001117"/>
            <a:ext cx="8651266" cy="947449"/>
          </a:xfrm>
        </p:spPr>
        <p:txBody>
          <a:bodyPr anchor="b"/>
          <a:lstStyle>
            <a:lvl1pPr algn="l">
              <a:defRPr sz="4000">
                <a:solidFill>
                  <a:srgbClr val="33CC33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86383" y="3583566"/>
            <a:ext cx="6368442" cy="729816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0CC1A6AE-C647-4A97-8FCD-CA04529E5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9F951-796A-49A9-85A6-B6B369E2DD30}" type="datetime1">
              <a:rPr lang="de-DE" smtClean="0"/>
              <a:t>10.09.2025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F2B9858F-161E-4797-973E-EFEF3DD8F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9533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652FD2-9F52-4CB1-AA17-745877181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836E7-2BA6-4575-AE83-33C1EDAD59FC}" type="datetime1">
              <a:rPr lang="de-DE" smtClean="0"/>
              <a:t>10.09.2025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09EA5C-7D70-4574-B1AE-E8AE053E7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712E06-5685-4E8C-9FF7-6F015A32A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D0952-AF72-42D3-99A8-D9D35109FCA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4958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3FB321-3A2F-4EB2-AA74-75B114AE1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76A78-9FA6-4CE4-A829-678884A82C2B}" type="datetime1">
              <a:rPr lang="de-DE" smtClean="0"/>
              <a:t>10.09.2025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3823FD-D81B-4C6A-B12A-9401D64A0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FF82C0-EB26-46A6-8959-1EDD3A2A4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B5BCB-E388-4702-B492-8622A9ABD05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37508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646" y="0"/>
            <a:ext cx="6119103" cy="963038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FB3400F-158B-4B44-873C-9C56DEC54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157A1-C634-4BE4-950B-114DA47F7E72}" type="datetime1">
              <a:rPr lang="de-DE" smtClean="0"/>
              <a:t>10.09.2025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EBC9BB-E549-4DDF-AB86-41CB4F00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5DC36C-5B4B-407C-AC43-0DCF42EFA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2C4137-D484-40DC-AF2C-91627F68F2A1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901686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754FCA-11FD-4243-B37F-20A5E4716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C486D-C02C-4337-B210-D1BB2EFFB785}" type="datetime1">
              <a:rPr lang="de-DE" smtClean="0"/>
              <a:t>10.09.2025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4A5A6B-9AAF-4280-B0D8-57512E461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0280BC-9036-402F-9C4B-C491FD07A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6F32A-1EFF-4ADE-9BD4-314C5F22453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65505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D1915760-9066-4710-AFE6-5D8883EBC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22CC4-020D-40EF-83D1-F35DC0D4108C}" type="datetime1">
              <a:rPr lang="de-DE" smtClean="0"/>
              <a:t>10.09.2025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E885E036-0BE6-45AB-9614-F8441D9B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F4DFD95-AF24-4B61-AF4E-4B516D527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AD954-B250-49C5-B8DA-781534F627B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3782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3D30E581-FA24-4B5B-8BEE-3CDBC8541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DB261-4FBD-49D2-86CF-A5CD19195453}" type="datetime1">
              <a:rPr lang="de-DE" smtClean="0"/>
              <a:t>10.09.2025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22032CA7-0F90-490A-B49A-B58D074B8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85F2B7FE-FFAD-46BC-B13F-A8B5ED459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55AF8-4CDD-43A7-96BD-FDDE1F8B19F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4194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1B09A2B7-7A6B-49CE-B9FB-D6524A25D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1BCE9-5938-4871-B27C-6BB643F49D55}" type="datetime1">
              <a:rPr lang="de-DE" smtClean="0"/>
              <a:t>10.09.2025</a:t>
            </a:fld>
            <a:endParaRPr 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A70A25C5-55D9-4CC2-AC2A-DDD95CC29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87312A48-66E2-4B18-94FD-45095DB52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12BD7-C966-451E-9646-53AE5E4D117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7418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F343A147-9107-4D50-9046-76946D4C0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A31DA-D3D1-422E-8DC6-33ADB307F69B}" type="datetime1">
              <a:rPr lang="de-DE" smtClean="0"/>
              <a:t>10.09.2025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E47FCA82-BC3B-4B9A-81A4-A2F84C691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F53B5C0F-3C49-4CC8-A4FA-153164935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7D322-0AC0-4109-A051-F47BEDD68B3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00869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CF0C83EB-1B31-4AFF-A6BF-5573384AB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AE3FE-87BA-4D38-8F2B-E87015D52D3B}" type="datetime1">
              <a:rPr lang="de-DE" smtClean="0"/>
              <a:t>10.09.2025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E486D10A-EB46-4E01-9A46-2FDFCC68A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236A70D3-A593-4EE0-B4D1-3C1FB0A72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DEB53-81E8-4739-BAE6-B0259E37278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5504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2DA9E78F-8205-49A1-A3D8-B4A51E256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5EFC3-0702-4F5A-8834-C413D3516C8D}" type="datetime1">
              <a:rPr lang="de-DE" smtClean="0"/>
              <a:t>10.09.2025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28F4EABF-649D-4054-8A50-2593F9196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967B9649-B910-4EEB-8C45-8FC9538ED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6666D-EDC9-4D3E-BE86-9896DF9F53A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3874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F0D9">
            <a:alpha val="5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4">
            <a:extLst>
              <a:ext uri="{FF2B5EF4-FFF2-40B4-BE49-F238E27FC236}">
                <a16:creationId xmlns:a16="http://schemas.microsoft.com/office/drawing/2014/main" id="{E747244A-487D-4EEA-AA1A-1C2CD075948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56350"/>
            <a:ext cx="9144000" cy="503238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de-DE" altLang="de-DE" sz="2400">
              <a:ea typeface="ＭＳ Ｐゴシック" panose="020B0600070205080204" pitchFamily="34" charset="-128"/>
            </a:endParaRPr>
          </a:p>
        </p:txBody>
      </p:sp>
      <p:sp>
        <p:nvSpPr>
          <p:cNvPr id="1027" name="Textplatzhalter 2">
            <a:extLst>
              <a:ext uri="{FF2B5EF4-FFF2-40B4-BE49-F238E27FC236}">
                <a16:creationId xmlns:a16="http://schemas.microsoft.com/office/drawing/2014/main" id="{28712FBD-EAEB-4186-BC38-FB90880BF4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A406AB-C062-4ED9-AF5B-B77148BF28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754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EC2B07B-722C-42F7-AB33-65A444FD1C3B}" type="datetime1">
              <a:rPr lang="de-DE" smtClean="0"/>
              <a:t>10.09.2025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AF0DCF-9A99-47A6-8597-A43B6042A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754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BC0234-8266-4FCC-8AB6-FB6E9FFF8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65875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F86A2CB-8D46-44B3-8D53-15FC6244FF48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030" name="Rectangle 44">
            <a:extLst>
              <a:ext uri="{FF2B5EF4-FFF2-40B4-BE49-F238E27FC236}">
                <a16:creationId xmlns:a16="http://schemas.microsoft.com/office/drawing/2014/main" id="{FB3D9F11-01EC-4627-8972-B1B54A06862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-9525"/>
            <a:ext cx="9144000" cy="922338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de-DE" altLang="de-DE" sz="2400">
              <a:ea typeface="ＭＳ Ｐゴシック" panose="020B0600070205080204" pitchFamily="34" charset="-128"/>
            </a:endParaRPr>
          </a:p>
        </p:txBody>
      </p:sp>
      <p:sp>
        <p:nvSpPr>
          <p:cNvPr id="1032" name="Titelplatzhalter 1">
            <a:extLst>
              <a:ext uri="{FF2B5EF4-FFF2-40B4-BE49-F238E27FC236}">
                <a16:creationId xmlns:a16="http://schemas.microsoft.com/office/drawing/2014/main" id="{F51D66D9-B9CD-4189-B5C5-5F73C63774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61938" y="0"/>
            <a:ext cx="6119812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D0A48B90-3049-4D78-B6F0-03E43B3F87D7}"/>
              </a:ext>
            </a:extLst>
          </p:cNvPr>
          <p:cNvCxnSpPr/>
          <p:nvPr userDrawn="1"/>
        </p:nvCxnSpPr>
        <p:spPr>
          <a:xfrm>
            <a:off x="0" y="914400"/>
            <a:ext cx="9144000" cy="0"/>
          </a:xfrm>
          <a:prstGeom prst="line">
            <a:avLst/>
          </a:prstGeom>
          <a:ln w="444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8FD69529-DD77-419A-9800-C69F3A791005}"/>
              </a:ext>
            </a:extLst>
          </p:cNvPr>
          <p:cNvCxnSpPr/>
          <p:nvPr userDrawn="1"/>
        </p:nvCxnSpPr>
        <p:spPr>
          <a:xfrm>
            <a:off x="0" y="6332538"/>
            <a:ext cx="9144000" cy="0"/>
          </a:xfrm>
          <a:prstGeom prst="line">
            <a:avLst/>
          </a:prstGeom>
          <a:ln w="444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5" name="Picture 2" descr="C:\Users\mhsg\AppData\Local\Temp\Schullogo.jpg">
            <a:extLst>
              <a:ext uri="{FF2B5EF4-FFF2-40B4-BE49-F238E27FC236}">
                <a16:creationId xmlns:a16="http://schemas.microsoft.com/office/drawing/2014/main" id="{0F7EE9A0-8CCB-48F6-ACB7-2F19FD20A5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2209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de-DE" sz="3200" dirty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3CC33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3CC33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3CC33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3CC33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ACC6E822-0699-408E-9DA2-43EADDC11CE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85775" y="2001838"/>
            <a:ext cx="8651875" cy="946150"/>
          </a:xfrm>
        </p:spPr>
        <p:txBody>
          <a:bodyPr/>
          <a:lstStyle/>
          <a:p>
            <a:pPr eaLnBrk="1" hangingPunct="1"/>
            <a:r>
              <a:rPr altLang="de-DE" sz="4800" dirty="0"/>
              <a:t>Berufsfachschule</a:t>
            </a:r>
          </a:p>
        </p:txBody>
      </p:sp>
      <p:sp>
        <p:nvSpPr>
          <p:cNvPr id="5123" name="Untertitel 2">
            <a:extLst>
              <a:ext uri="{FF2B5EF4-FFF2-40B4-BE49-F238E27FC236}">
                <a16:creationId xmlns:a16="http://schemas.microsoft.com/office/drawing/2014/main" id="{CA03D52B-B41A-45DF-A9C6-40511C871ED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85775" y="3582988"/>
            <a:ext cx="6369050" cy="730250"/>
          </a:xfrm>
        </p:spPr>
        <p:txBody>
          <a:bodyPr/>
          <a:lstStyle/>
          <a:p>
            <a:pPr eaLnBrk="1" hangingPunct="1"/>
            <a:r>
              <a:rPr lang="de-DE" altLang="de-DE" dirty="0"/>
              <a:t>- </a:t>
            </a:r>
            <a:r>
              <a:rPr lang="de-DE" altLang="de-DE" sz="2800" dirty="0"/>
              <a:t>Wirtschaft und Verwaltung -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3085718-B922-4892-8EB5-DF04C6FB0B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8214">
            <a:off x="4567842" y="4623748"/>
            <a:ext cx="4089738" cy="13619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>
            <a:extLst>
              <a:ext uri="{FF2B5EF4-FFF2-40B4-BE49-F238E27FC236}">
                <a16:creationId xmlns:a16="http://schemas.microsoft.com/office/drawing/2014/main" id="{12A90A5B-7BBC-4A56-9EA6-4F60DC7CA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8" y="0"/>
            <a:ext cx="6119812" cy="912813"/>
          </a:xfrm>
        </p:spPr>
        <p:txBody>
          <a:bodyPr/>
          <a:lstStyle/>
          <a:p>
            <a:r>
              <a:rPr lang="de-DE" dirty="0"/>
              <a:t>Information auf der Homepage</a:t>
            </a: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6AA71FD0-9900-4FD3-B896-EDF829F38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248" y="912813"/>
            <a:ext cx="8530814" cy="638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de-DE" sz="2800" kern="0" dirty="0">
                <a:solidFill>
                  <a:srgbClr val="92D050"/>
                </a:solidFill>
              </a:rPr>
              <a:t>www.kbbz-neunkirchen.de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FA57C44-E731-423C-88A9-F06AB735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4137-D484-40DC-AF2C-91627F68F2A1}" type="slidenum">
              <a:rPr lang="de-DE" altLang="de-DE" smtClean="0"/>
              <a:pPr/>
              <a:t>10</a:t>
            </a:fld>
            <a:endParaRPr lang="de-DE" alt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C3220B2-229C-B95F-DBF1-F18DD50C9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31" y="1522172"/>
            <a:ext cx="8778938" cy="4674963"/>
          </a:xfrm>
          <a:prstGeom prst="rect">
            <a:avLst/>
          </a:prstGeom>
        </p:spPr>
      </p:pic>
      <p:sp>
        <p:nvSpPr>
          <p:cNvPr id="28" name="Pfeil nach rechts 12">
            <a:extLst>
              <a:ext uri="{FF2B5EF4-FFF2-40B4-BE49-F238E27FC236}">
                <a16:creationId xmlns:a16="http://schemas.microsoft.com/office/drawing/2014/main" id="{152EA8BC-D2B6-4B46-9CF1-2B9B266F7D06}"/>
              </a:ext>
            </a:extLst>
          </p:cNvPr>
          <p:cNvSpPr/>
          <p:nvPr/>
        </p:nvSpPr>
        <p:spPr bwMode="auto">
          <a:xfrm rot="10800000">
            <a:off x="2071026" y="5393579"/>
            <a:ext cx="504056" cy="216024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589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>
            <a:extLst>
              <a:ext uri="{FF2B5EF4-FFF2-40B4-BE49-F238E27FC236}">
                <a16:creationId xmlns:a16="http://schemas.microsoft.com/office/drawing/2014/main" id="{12A90A5B-7BBC-4A56-9EA6-4F60DC7CA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8" y="0"/>
            <a:ext cx="6119812" cy="912813"/>
          </a:xfrm>
        </p:spPr>
        <p:txBody>
          <a:bodyPr/>
          <a:lstStyle/>
          <a:p>
            <a:r>
              <a:rPr lang="de-DE" dirty="0"/>
              <a:t>Möglichkeiten Praktikum 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B22EAA61-FCA8-4988-BF6C-6C212777B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082" y="2914874"/>
            <a:ext cx="350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sz="2800" dirty="0">
                <a:solidFill>
                  <a:srgbClr val="FFFF00"/>
                </a:solidFill>
                <a:effectLst/>
                <a:latin typeface="Tahoma" pitchFamily="34" charset="0"/>
              </a:rPr>
              <a:t> 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A3875857-4CC0-4DBC-AE1C-A58C90443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5154" y="1754113"/>
            <a:ext cx="5364162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355600" eaLnBrk="1" hangingPunct="1">
              <a:spcBef>
                <a:spcPct val="20000"/>
              </a:spcBef>
            </a:pPr>
            <a:endParaRPr lang="de-DE" sz="2800" dirty="0">
              <a:effectLst/>
              <a:latin typeface="Arial" pitchFamily="34" charset="0"/>
              <a:cs typeface="Arial" pitchFamily="34" charset="0"/>
            </a:endParaRPr>
          </a:p>
          <a:p>
            <a:pPr marL="355600" indent="-355600" eaLnBrk="1" hangingPunct="1">
              <a:spcBef>
                <a:spcPct val="20000"/>
              </a:spcBef>
            </a:pPr>
            <a:endParaRPr lang="de-DE" sz="28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7">
            <a:extLst>
              <a:ext uri="{FF2B5EF4-FFF2-40B4-BE49-F238E27FC236}">
                <a16:creationId xmlns:a16="http://schemas.microsoft.com/office/drawing/2014/main" id="{27CAE7C5-D3D3-436C-8B41-313503E30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04" y="1758104"/>
            <a:ext cx="2840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de-DE" sz="2800" dirty="0">
              <a:ln>
                <a:solidFill>
                  <a:srgbClr val="5F5F5F"/>
                </a:solidFill>
              </a:ln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994E084-CD05-4249-990C-947841E992A3}"/>
              </a:ext>
            </a:extLst>
          </p:cNvPr>
          <p:cNvSpPr txBox="1"/>
          <p:nvPr/>
        </p:nvSpPr>
        <p:spPr>
          <a:xfrm>
            <a:off x="911522" y="124662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Arial" pitchFamily="34" charset="0"/>
                <a:cs typeface="Arial" pitchFamily="34" charset="0"/>
              </a:rPr>
              <a:t>Einzelhandel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82B339C-6A15-4626-AB22-6F4798BD3407}"/>
              </a:ext>
            </a:extLst>
          </p:cNvPr>
          <p:cNvSpPr txBox="1"/>
          <p:nvPr/>
        </p:nvSpPr>
        <p:spPr>
          <a:xfrm>
            <a:off x="1370361" y="3394245"/>
            <a:ext cx="335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Arial" pitchFamily="34" charset="0"/>
                <a:cs typeface="Arial" pitchFamily="34" charset="0"/>
              </a:rPr>
              <a:t>Lebensmittelmarkt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75EAE4B-A441-437F-B21F-87B6875B1958}"/>
              </a:ext>
            </a:extLst>
          </p:cNvPr>
          <p:cNvSpPr txBox="1"/>
          <p:nvPr/>
        </p:nvSpPr>
        <p:spPr>
          <a:xfrm>
            <a:off x="3642649" y="1569379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Arial" pitchFamily="34" charset="0"/>
                <a:cs typeface="Arial" pitchFamily="34" charset="0"/>
              </a:rPr>
              <a:t>Bank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86EB192-3871-4B91-86DD-DE68EFA6121B}"/>
              </a:ext>
            </a:extLst>
          </p:cNvPr>
          <p:cNvSpPr txBox="1"/>
          <p:nvPr/>
        </p:nvSpPr>
        <p:spPr>
          <a:xfrm>
            <a:off x="5936799" y="1443663"/>
            <a:ext cx="2678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Arial" pitchFamily="34" charset="0"/>
                <a:cs typeface="Arial" pitchFamily="34" charset="0"/>
              </a:rPr>
              <a:t>Rechtsanwalt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5FA2A83-402D-4AE7-B158-8A06B87AF4C3}"/>
              </a:ext>
            </a:extLst>
          </p:cNvPr>
          <p:cNvSpPr txBox="1"/>
          <p:nvPr/>
        </p:nvSpPr>
        <p:spPr>
          <a:xfrm>
            <a:off x="341768" y="5193080"/>
            <a:ext cx="241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Arial" pitchFamily="34" charset="0"/>
                <a:cs typeface="Arial" pitchFamily="34" charset="0"/>
              </a:rPr>
              <a:t>Versicherung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6FEF884-678D-402D-B323-25C110DE8C44}"/>
              </a:ext>
            </a:extLst>
          </p:cNvPr>
          <p:cNvSpPr txBox="1"/>
          <p:nvPr/>
        </p:nvSpPr>
        <p:spPr>
          <a:xfrm>
            <a:off x="4193058" y="392335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Arial" pitchFamily="34" charset="0"/>
                <a:cs typeface="Arial" pitchFamily="34" charset="0"/>
              </a:rPr>
              <a:t>Hotel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901BF60-B4A4-4CA9-8991-F59902D93CA4}"/>
              </a:ext>
            </a:extLst>
          </p:cNvPr>
          <p:cNvSpPr txBox="1"/>
          <p:nvPr/>
        </p:nvSpPr>
        <p:spPr>
          <a:xfrm>
            <a:off x="2320850" y="435540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Arial" pitchFamily="34" charset="0"/>
                <a:cs typeface="Arial" pitchFamily="34" charset="0"/>
              </a:rPr>
              <a:t>Zoll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A5F8886-2228-4B71-88C2-46E4BB92EBA8}"/>
              </a:ext>
            </a:extLst>
          </p:cNvPr>
          <p:cNvSpPr txBox="1"/>
          <p:nvPr/>
        </p:nvSpPr>
        <p:spPr>
          <a:xfrm>
            <a:off x="354612" y="2123158"/>
            <a:ext cx="2830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Arial" pitchFamily="34" charset="0"/>
                <a:cs typeface="Arial" pitchFamily="34" charset="0"/>
              </a:rPr>
              <a:t>Industriebetrieb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84651F2-2DDD-4464-AD0F-99B5465F8461}"/>
              </a:ext>
            </a:extLst>
          </p:cNvPr>
          <p:cNvSpPr txBox="1"/>
          <p:nvPr/>
        </p:nvSpPr>
        <p:spPr>
          <a:xfrm>
            <a:off x="5618982" y="5147494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Arial" pitchFamily="34" charset="0"/>
                <a:cs typeface="Arial" pitchFamily="34" charset="0"/>
              </a:rPr>
              <a:t>Immobilienmakler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55218A5-E4C7-4F76-B4F2-5288FA54F485}"/>
              </a:ext>
            </a:extLst>
          </p:cNvPr>
          <p:cNvSpPr txBox="1"/>
          <p:nvPr/>
        </p:nvSpPr>
        <p:spPr>
          <a:xfrm>
            <a:off x="457941" y="4146667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Arial" pitchFamily="34" charset="0"/>
                <a:cs typeface="Arial" pitchFamily="34" charset="0"/>
              </a:rPr>
              <a:t>Arzt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2003F82-B23D-4EDE-8DB2-482CD5186160}"/>
              </a:ext>
            </a:extLst>
          </p:cNvPr>
          <p:cNvSpPr txBox="1"/>
          <p:nvPr/>
        </p:nvSpPr>
        <p:spPr>
          <a:xfrm>
            <a:off x="3472978" y="255520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Arial" pitchFamily="34" charset="0"/>
                <a:cs typeface="Arial" pitchFamily="34" charset="0"/>
              </a:rPr>
              <a:t>Großhandel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9D312AD-2842-4299-964D-F21D097B58BE}"/>
              </a:ext>
            </a:extLst>
          </p:cNvPr>
          <p:cNvSpPr txBox="1"/>
          <p:nvPr/>
        </p:nvSpPr>
        <p:spPr>
          <a:xfrm>
            <a:off x="5345186" y="327528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Arial" pitchFamily="34" charset="0"/>
                <a:cs typeface="Arial" pitchFamily="34" charset="0"/>
              </a:rPr>
              <a:t>Büro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38E7B18D-5A4B-4115-B19E-57B2AB20921D}"/>
              </a:ext>
            </a:extLst>
          </p:cNvPr>
          <p:cNvSpPr txBox="1"/>
          <p:nvPr/>
        </p:nvSpPr>
        <p:spPr>
          <a:xfrm>
            <a:off x="532100" y="2887663"/>
            <a:ext cx="1456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Arial" pitchFamily="34" charset="0"/>
                <a:cs typeface="Arial" pitchFamily="34" charset="0"/>
              </a:rPr>
              <a:t>Notar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8BF15A0-13DD-4204-93AD-F7331ADDF8B8}"/>
              </a:ext>
            </a:extLst>
          </p:cNvPr>
          <p:cNvSpPr txBox="1"/>
          <p:nvPr/>
        </p:nvSpPr>
        <p:spPr>
          <a:xfrm>
            <a:off x="5830645" y="4067374"/>
            <a:ext cx="2411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Arial" pitchFamily="34" charset="0"/>
                <a:cs typeface="Arial" pitchFamily="34" charset="0"/>
              </a:rPr>
              <a:t>Lagerlogistik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6BA55B68-CE14-4359-A990-DA9DA0B76F77}"/>
              </a:ext>
            </a:extLst>
          </p:cNvPr>
          <p:cNvSpPr txBox="1"/>
          <p:nvPr/>
        </p:nvSpPr>
        <p:spPr>
          <a:xfrm>
            <a:off x="3240366" y="5369438"/>
            <a:ext cx="2032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Arial" pitchFamily="34" charset="0"/>
                <a:cs typeface="Arial" pitchFamily="34" charset="0"/>
              </a:rPr>
              <a:t>Spedition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18306E1-9042-4897-8B6B-27BC3CB84314}"/>
              </a:ext>
            </a:extLst>
          </p:cNvPr>
          <p:cNvSpPr txBox="1"/>
          <p:nvPr/>
        </p:nvSpPr>
        <p:spPr>
          <a:xfrm>
            <a:off x="6316786" y="284323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Arial" pitchFamily="34" charset="0"/>
                <a:cs typeface="Arial" pitchFamily="34" charset="0"/>
              </a:rPr>
              <a:t>Rathaus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25CC2A5-03D3-43B3-8707-76FAA3E70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4137-D484-40DC-AF2C-91627F68F2A1}" type="slidenum">
              <a:rPr lang="de-DE" altLang="de-DE" smtClean="0"/>
              <a:pPr/>
              <a:t>11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17893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501523-979A-4CF0-9F36-87DE9FBEA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Praktikum Fachstufe I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4E8DBF6-D2AA-4EC1-BC45-517D31590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2BD7-C966-451E-9646-53AE5E4D117D}" type="slidenum">
              <a:rPr lang="de-DE" altLang="de-DE" smtClean="0"/>
              <a:pPr/>
              <a:t>12</a:t>
            </a:fld>
            <a:endParaRPr lang="de-DE" alt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70585E8-DDAD-4EC1-8CB4-242869870180}"/>
              </a:ext>
            </a:extLst>
          </p:cNvPr>
          <p:cNvSpPr txBox="1"/>
          <p:nvPr/>
        </p:nvSpPr>
        <p:spPr>
          <a:xfrm>
            <a:off x="591670" y="1303192"/>
            <a:ext cx="7702475" cy="2793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de-DE" sz="2400" dirty="0">
                <a:cs typeface="Arial" pitchFamily="34" charset="0"/>
                <a:sym typeface="Wingdings" pitchFamily="2" charset="2"/>
              </a:rPr>
              <a:t>8 Stunden Arbeitstag (inkl. 1 Stunde Pause)</a:t>
            </a:r>
          </a:p>
          <a:p>
            <a:pPr>
              <a:lnSpc>
                <a:spcPct val="150000"/>
              </a:lnSpc>
              <a:defRPr/>
            </a:pPr>
            <a:endParaRPr lang="de-DE" sz="2400" dirty="0">
              <a:cs typeface="Arial" pitchFamily="34" charset="0"/>
              <a:sym typeface="Wingdings" pitchFamily="2" charset="2"/>
            </a:endParaRPr>
          </a:p>
          <a:p>
            <a:pPr>
              <a:lnSpc>
                <a:spcPct val="150000"/>
              </a:lnSpc>
              <a:defRPr/>
            </a:pPr>
            <a:r>
              <a:rPr lang="de-DE" sz="2400" dirty="0">
                <a:cs typeface="Arial" pitchFamily="34" charset="0"/>
                <a:sym typeface="Wingdings" pitchFamily="2" charset="2"/>
              </a:rPr>
              <a:t>Führung Berichtsheft</a:t>
            </a:r>
          </a:p>
          <a:p>
            <a:pPr>
              <a:lnSpc>
                <a:spcPct val="150000"/>
              </a:lnSpc>
              <a:defRPr/>
            </a:pPr>
            <a:endParaRPr lang="de-DE" sz="2400" dirty="0">
              <a:cs typeface="Arial" pitchFamily="34" charset="0"/>
              <a:sym typeface="Wingdings" pitchFamily="2" charset="2"/>
            </a:endParaRPr>
          </a:p>
          <a:p>
            <a:pPr>
              <a:lnSpc>
                <a:spcPct val="150000"/>
              </a:lnSpc>
              <a:defRPr/>
            </a:pPr>
            <a:r>
              <a:rPr lang="de-DE" sz="2400" dirty="0">
                <a:cs typeface="Arial" pitchFamily="34" charset="0"/>
                <a:sym typeface="Wingdings" pitchFamily="2" charset="2"/>
              </a:rPr>
              <a:t>Erfolgreiches Praktikum versetzungsrelevant</a:t>
            </a:r>
          </a:p>
        </p:txBody>
      </p:sp>
    </p:spTree>
    <p:extLst>
      <p:ext uri="{BB962C8B-B14F-4D97-AF65-F5344CB8AC3E}">
        <p14:creationId xmlns:p14="http://schemas.microsoft.com/office/powerpoint/2010/main" val="3737480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>
            <a:extLst>
              <a:ext uri="{FF2B5EF4-FFF2-40B4-BE49-F238E27FC236}">
                <a16:creationId xmlns:a16="http://schemas.microsoft.com/office/drawing/2014/main" id="{12A90A5B-7BBC-4A56-9EA6-4F60DC7CA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8" y="0"/>
            <a:ext cx="6119812" cy="912813"/>
          </a:xfrm>
        </p:spPr>
        <p:txBody>
          <a:bodyPr/>
          <a:lstStyle/>
          <a:p>
            <a:r>
              <a:rPr lang="de-DE" dirty="0"/>
              <a:t>Stundentafel Fachstufe I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47E3A87-B662-4639-8EAF-FB8D67663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4137-D484-40DC-AF2C-91627F68F2A1}" type="slidenum">
              <a:rPr lang="de-DE" altLang="de-DE" smtClean="0"/>
              <a:pPr/>
              <a:t>13</a:t>
            </a:fld>
            <a:endParaRPr lang="de-DE" altLang="de-DE" dirty="0"/>
          </a:p>
        </p:txBody>
      </p:sp>
      <p:graphicFrame>
        <p:nvGraphicFramePr>
          <p:cNvPr id="9" name="Group 49">
            <a:extLst>
              <a:ext uri="{FF2B5EF4-FFF2-40B4-BE49-F238E27FC236}">
                <a16:creationId xmlns:a16="http://schemas.microsoft.com/office/drawing/2014/main" id="{4C25FE56-1855-450F-8E3B-C20B349B16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722638"/>
              </p:ext>
            </p:extLst>
          </p:nvPr>
        </p:nvGraphicFramePr>
        <p:xfrm>
          <a:off x="777875" y="1038355"/>
          <a:ext cx="7588250" cy="5191980"/>
        </p:xfrm>
        <a:graphic>
          <a:graphicData uri="http://schemas.openxmlformats.org/drawingml/2006/table">
            <a:tbl>
              <a:tblPr/>
              <a:tblGrid>
                <a:gridCol w="4826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1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01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Berufsübergreifender</a:t>
                      </a:r>
                      <a:r>
                        <a:rPr lang="de-DE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de-DE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Bereich</a:t>
                      </a:r>
                      <a:endParaRPr kumimoji="0" lang="de-D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Fachstufe 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1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Religionslehre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1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Deutsch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1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Mathematik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94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Fremdsprache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(Französisch bzw. Englisch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94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Naturwissenschaftliches Fach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(Biologie, Chemie oder Physik)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1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Wirtschafts- und Sozialkunde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41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41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Summe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8413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961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>
            <a:extLst>
              <a:ext uri="{FF2B5EF4-FFF2-40B4-BE49-F238E27FC236}">
                <a16:creationId xmlns:a16="http://schemas.microsoft.com/office/drawing/2014/main" id="{12A90A5B-7BBC-4A56-9EA6-4F60DC7CA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8" y="0"/>
            <a:ext cx="6119812" cy="912813"/>
          </a:xfrm>
        </p:spPr>
        <p:txBody>
          <a:bodyPr/>
          <a:lstStyle/>
          <a:p>
            <a:r>
              <a:rPr lang="de-DE" dirty="0"/>
              <a:t>Stundentafel Fachstufe I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2B5EA04-B471-4483-9FC9-CD169ED31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4137-D484-40DC-AF2C-91627F68F2A1}" type="slidenum">
              <a:rPr lang="de-DE" altLang="de-DE" smtClean="0"/>
              <a:pPr/>
              <a:t>14</a:t>
            </a:fld>
            <a:endParaRPr lang="de-DE" altLang="de-DE" dirty="0"/>
          </a:p>
        </p:txBody>
      </p:sp>
      <p:graphicFrame>
        <p:nvGraphicFramePr>
          <p:cNvPr id="9" name="Group 49">
            <a:extLst>
              <a:ext uri="{FF2B5EF4-FFF2-40B4-BE49-F238E27FC236}">
                <a16:creationId xmlns:a16="http://schemas.microsoft.com/office/drawing/2014/main" id="{8CF4614F-DA83-4B5D-8F57-D61AF81C52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1191035"/>
              </p:ext>
            </p:extLst>
          </p:nvPr>
        </p:nvGraphicFramePr>
        <p:xfrm>
          <a:off x="839096" y="1726490"/>
          <a:ext cx="6992471" cy="2917561"/>
        </p:xfrm>
        <a:graphic>
          <a:graphicData uri="http://schemas.openxmlformats.org/drawingml/2006/table">
            <a:tbl>
              <a:tblPr/>
              <a:tblGrid>
                <a:gridCol w="4593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8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63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Berufsbezogener </a:t>
                      </a:r>
                      <a:br>
                        <a:rPr lang="de-DE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Bereich</a:t>
                      </a:r>
                      <a:endParaRPr kumimoji="0" lang="de-D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Fachstufe 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5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Berufliche Kompetenz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Fachpraktische Ausbildung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3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Lernbegleitung und individuelle Förderung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5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Summe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33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E58829-884D-4536-8E09-32CACE59F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Stundentafel Fachstufe I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19DF42B-05C9-4310-982E-5808606B5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2BD7-C966-451E-9646-53AE5E4D117D}" type="slidenum">
              <a:rPr lang="de-DE" altLang="de-DE" smtClean="0"/>
              <a:pPr/>
              <a:t>15</a:t>
            </a:fld>
            <a:endParaRPr lang="de-DE" altLang="de-DE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70BD56D2-A773-4B35-A56F-8398282DB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902" y="1010438"/>
            <a:ext cx="8348196" cy="440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Clr>
                <a:srgbClr val="99CC00"/>
              </a:buClr>
              <a:defRPr/>
            </a:pPr>
            <a:r>
              <a:rPr lang="de-DE" sz="2400" b="1" dirty="0"/>
              <a:t>Fach</a:t>
            </a:r>
            <a:r>
              <a:rPr lang="de-DE" sz="2400" dirty="0"/>
              <a:t> </a:t>
            </a:r>
            <a:r>
              <a:rPr lang="de-DE" sz="2400" b="1" dirty="0"/>
              <a:t>Berufliche Kompetenz</a:t>
            </a:r>
          </a:p>
          <a:p>
            <a:pPr marL="346075" lvl="1" indent="-355600">
              <a:lnSpc>
                <a:spcPct val="2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284163" algn="l"/>
              </a:tabLst>
              <a:defRPr/>
            </a:pPr>
            <a:r>
              <a:rPr lang="de-DE" sz="2400" dirty="0">
                <a:cs typeface="Arial" pitchFamily="34" charset="0"/>
              </a:rPr>
              <a:t>Vermittlung grundlegender wirtschaftlicher Lerninhalte und Kompetenzen</a:t>
            </a:r>
            <a:br>
              <a:rPr lang="de-DE" sz="2400" dirty="0">
                <a:cs typeface="Arial" pitchFamily="34" charset="0"/>
              </a:rPr>
            </a:br>
            <a:r>
              <a:rPr lang="de-DE" sz="2400" dirty="0">
                <a:cs typeface="Arial" pitchFamily="34" charset="0"/>
              </a:rPr>
              <a:t>(Betriebswirtschaftslehre und Rechnungswesen)</a:t>
            </a:r>
          </a:p>
          <a:p>
            <a:pPr marL="346075" lvl="1" indent="-355600">
              <a:lnSpc>
                <a:spcPct val="2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284163" algn="l"/>
              </a:tabLst>
              <a:defRPr/>
            </a:pPr>
            <a:r>
              <a:rPr lang="de-DE" sz="2400" dirty="0">
                <a:cs typeface="Arial" pitchFamily="34" charset="0"/>
              </a:rPr>
              <a:t>Inkl. Datenverarbeitung</a:t>
            </a:r>
          </a:p>
          <a:p>
            <a:pPr marL="447675" lvl="2">
              <a:lnSpc>
                <a:spcPct val="200000"/>
              </a:lnSpc>
              <a:buClr>
                <a:srgbClr val="99CC00"/>
              </a:buClr>
              <a:tabLst>
                <a:tab pos="284163" algn="l"/>
              </a:tabLst>
              <a:defRPr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40289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2928D3-4538-4AD9-93F2-D431D359C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Stundentafel Fachstufe I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2F8F65A-AC4D-4B38-99B0-8CDD308F0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2BD7-C966-451E-9646-53AE5E4D117D}" type="slidenum">
              <a:rPr lang="de-DE" altLang="de-DE" smtClean="0"/>
              <a:pPr/>
              <a:t>16</a:t>
            </a:fld>
            <a:endParaRPr lang="de-DE" alt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7FA5AA3-43D9-4C8D-AA30-6F6E6F6EED27}"/>
              </a:ext>
            </a:extLst>
          </p:cNvPr>
          <p:cNvSpPr txBox="1"/>
          <p:nvPr/>
        </p:nvSpPr>
        <p:spPr>
          <a:xfrm>
            <a:off x="398031" y="1237200"/>
            <a:ext cx="6691257" cy="341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de-DE"/>
            </a:defPPr>
            <a:lvl1pPr>
              <a:lnSpc>
                <a:spcPct val="130000"/>
              </a:lnSpc>
              <a:buClr>
                <a:srgbClr val="99CC00"/>
              </a:buClr>
              <a:defRPr sz="2400" b="1"/>
            </a:lvl1pPr>
            <a:lvl2pPr marL="346075" lvl="1" indent="-3556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284163" algn="l"/>
              </a:tabLst>
              <a:defRPr sz="2400">
                <a:cs typeface="Arial" pitchFamily="34" charset="0"/>
              </a:defRPr>
            </a:lvl2pPr>
            <a:lvl3pPr marL="447675" lvl="2">
              <a:lnSpc>
                <a:spcPct val="130000"/>
              </a:lnSpc>
              <a:buClr>
                <a:srgbClr val="99CC00"/>
              </a:buClr>
              <a:tabLst>
                <a:tab pos="284163" algn="l"/>
              </a:tabLst>
              <a:defRPr sz="2400"/>
            </a:lvl3pPr>
          </a:lstStyle>
          <a:p>
            <a:r>
              <a:rPr lang="de-DE" dirty="0"/>
              <a:t>Fach Lernbegleitung</a:t>
            </a:r>
          </a:p>
          <a:p>
            <a:pPr marL="342900" indent="-342900">
              <a:lnSpc>
                <a:spcPct val="2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b="0" dirty="0"/>
              <a:t>Zielvereinbarungsgespräche</a:t>
            </a:r>
          </a:p>
          <a:p>
            <a:pPr marL="342900" indent="-342900">
              <a:lnSpc>
                <a:spcPct val="2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b="0" dirty="0"/>
              <a:t>Lernberatungsgespräche</a:t>
            </a:r>
          </a:p>
          <a:p>
            <a:pPr marL="342900" indent="-342900">
              <a:lnSpc>
                <a:spcPct val="2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b="0" dirty="0"/>
              <a:t>Dokumentation im Lerntagebuch</a:t>
            </a:r>
          </a:p>
          <a:p>
            <a:pPr marL="342900" indent="-342900">
              <a:lnSpc>
                <a:spcPct val="2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b="0" dirty="0"/>
              <a:t>Projektarbeit</a:t>
            </a:r>
          </a:p>
        </p:txBody>
      </p:sp>
    </p:spTree>
    <p:extLst>
      <p:ext uri="{BB962C8B-B14F-4D97-AF65-F5344CB8AC3E}">
        <p14:creationId xmlns:p14="http://schemas.microsoft.com/office/powerpoint/2010/main" val="2818922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ACC6E822-0699-408E-9DA2-43EADDC11CE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85775" y="2001838"/>
            <a:ext cx="8651875" cy="946150"/>
          </a:xfrm>
        </p:spPr>
        <p:txBody>
          <a:bodyPr/>
          <a:lstStyle/>
          <a:p>
            <a:pPr eaLnBrk="1" hangingPunct="1"/>
            <a:r>
              <a:rPr alt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Berufsfachschule</a:t>
            </a:r>
          </a:p>
        </p:txBody>
      </p:sp>
      <p:sp>
        <p:nvSpPr>
          <p:cNvPr id="5123" name="Untertitel 2">
            <a:extLst>
              <a:ext uri="{FF2B5EF4-FFF2-40B4-BE49-F238E27FC236}">
                <a16:creationId xmlns:a16="http://schemas.microsoft.com/office/drawing/2014/main" id="{CA03D52B-B41A-45DF-A9C6-40511C871ED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85775" y="3582988"/>
            <a:ext cx="6369050" cy="730250"/>
          </a:xfrm>
        </p:spPr>
        <p:txBody>
          <a:bodyPr/>
          <a:lstStyle/>
          <a:p>
            <a:pPr eaLnBrk="1" hangingPunct="1"/>
            <a:r>
              <a:rPr lang="de-DE" altLang="de-DE" dirty="0"/>
              <a:t>- Fachstufe II -</a:t>
            </a:r>
          </a:p>
        </p:txBody>
      </p:sp>
    </p:spTree>
    <p:extLst>
      <p:ext uri="{BB962C8B-B14F-4D97-AF65-F5344CB8AC3E}">
        <p14:creationId xmlns:p14="http://schemas.microsoft.com/office/powerpoint/2010/main" val="1054343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406688" y="1451502"/>
            <a:ext cx="81086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Die Versetzung in Fachstufe</a:t>
            </a:r>
            <a:r>
              <a:rPr kumimoji="0" lang="de-DE" sz="28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II</a:t>
            </a:r>
            <a:r>
              <a:rPr kumimoji="0" lang="de-DE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erfolgt, wenn</a:t>
            </a:r>
            <a:endParaRPr kumimoji="0" lang="de-D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sz="2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das </a:t>
            </a:r>
            <a:r>
              <a:rPr kumimoji="0" lang="de-DE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Klassenziel</a:t>
            </a:r>
            <a:r>
              <a:rPr kumimoji="0" lang="de-DE" sz="2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der Fachstufe I </a:t>
            </a:r>
            <a:r>
              <a:rPr kumimoji="0" lang="de-DE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erreicht</a:t>
            </a:r>
            <a:r>
              <a:rPr kumimoji="0" lang="de-DE" sz="280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wurde</a:t>
            </a:r>
            <a:r>
              <a:rPr kumimoji="0" lang="de-DE" sz="2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de-DE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de-DE" sz="28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sz="2800" b="1" i="0" u="none" strike="noStrike" cap="none" normalizeH="0" baseline="0" dirty="0">
                <a:ln>
                  <a:noFill/>
                </a:ln>
                <a:solidFill>
                  <a:srgbClr val="99CC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und</a:t>
            </a:r>
            <a:endParaRPr kumimoji="0" lang="de-DE" sz="2800" b="1" i="0" u="none" strike="noStrike" cap="none" normalizeH="0" baseline="0" dirty="0">
              <a:ln>
                <a:noFill/>
              </a:ln>
              <a:solidFill>
                <a:srgbClr val="99CC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de-DE" sz="28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sz="2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die </a:t>
            </a:r>
            <a:r>
              <a:rPr kumimoji="0" lang="de-DE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fachpraktische Ausbildung</a:t>
            </a:r>
            <a:r>
              <a:rPr lang="de-DE" sz="2800" b="1" dirty="0"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de-DE" sz="2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mit </a:t>
            </a:r>
            <a:br>
              <a:rPr kumimoji="0" lang="de-DE" sz="2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de-DE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erfolgreich</a:t>
            </a:r>
            <a:r>
              <a:rPr kumimoji="0" lang="de-DE" sz="2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bewertet wurde.</a:t>
            </a:r>
            <a:endParaRPr kumimoji="0" lang="de-DE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12A90A5B-7BBC-4A56-9EA6-4F60DC7CA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8" y="0"/>
            <a:ext cx="6119812" cy="912813"/>
          </a:xfrm>
        </p:spPr>
        <p:txBody>
          <a:bodyPr/>
          <a:lstStyle/>
          <a:p>
            <a:r>
              <a:rPr lang="de-DE" dirty="0"/>
              <a:t>Versetzung in Fachstufe II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A9C23C7-1B64-4067-A5BF-31E05D2CC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4137-D484-40DC-AF2C-91627F68F2A1}" type="slidenum">
              <a:rPr lang="de-DE" altLang="de-DE" smtClean="0"/>
              <a:pPr/>
              <a:t>18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774576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2928D3-4538-4AD9-93F2-D431D359C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Fachstufe II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2F8F65A-AC4D-4B38-99B0-8CDD308F0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2BD7-C966-451E-9646-53AE5E4D117D}" type="slidenum">
              <a:rPr lang="de-DE" altLang="de-DE" smtClean="0"/>
              <a:pPr/>
              <a:t>19</a:t>
            </a:fld>
            <a:endParaRPr lang="de-DE" alt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7FA5AA3-43D9-4C8D-AA30-6F6E6F6EED27}"/>
              </a:ext>
            </a:extLst>
          </p:cNvPr>
          <p:cNvSpPr txBox="1"/>
          <p:nvPr/>
        </p:nvSpPr>
        <p:spPr>
          <a:xfrm>
            <a:off x="344243" y="1224165"/>
            <a:ext cx="7949903" cy="440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de-DE"/>
            </a:defPPr>
            <a:lvl1pPr>
              <a:lnSpc>
                <a:spcPct val="130000"/>
              </a:lnSpc>
              <a:buClr>
                <a:srgbClr val="99CC00"/>
              </a:buClr>
              <a:defRPr sz="2400" b="1"/>
            </a:lvl1pPr>
            <a:lvl2pPr marL="346075" lvl="1" indent="-3556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284163" algn="l"/>
              </a:tabLst>
              <a:defRPr sz="2400">
                <a:cs typeface="Arial" pitchFamily="34" charset="0"/>
              </a:defRPr>
            </a:lvl2pPr>
            <a:lvl3pPr marL="447675" lvl="2">
              <a:lnSpc>
                <a:spcPct val="130000"/>
              </a:lnSpc>
              <a:buClr>
                <a:srgbClr val="99CC00"/>
              </a:buClr>
              <a:tabLst>
                <a:tab pos="284163" algn="l"/>
              </a:tabLst>
              <a:defRPr sz="2400"/>
            </a:lvl3pPr>
          </a:lstStyle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de-DE" dirty="0"/>
              <a:t>Umfang</a:t>
            </a:r>
            <a:br>
              <a:rPr lang="de-DE" dirty="0"/>
            </a:br>
            <a:r>
              <a:rPr lang="de-DE" b="0" dirty="0"/>
              <a:t>5 Tage Vollzeitunterricht</a:t>
            </a:r>
          </a:p>
          <a:p>
            <a:pPr>
              <a:lnSpc>
                <a:spcPct val="200000"/>
              </a:lnSpc>
              <a:buClr>
                <a:schemeClr val="tx1"/>
              </a:buClr>
            </a:pPr>
            <a:endParaRPr lang="de-DE" b="0" dirty="0"/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de-DE" dirty="0"/>
              <a:t>Abschluss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b="0" dirty="0"/>
              <a:t>Staatliche Abschlussprüfung am Ende der Fachstufe II</a:t>
            </a:r>
          </a:p>
          <a:p>
            <a:pPr marL="342900" indent="-342900">
              <a:lnSpc>
                <a:spcPct val="2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b="0" dirty="0"/>
              <a:t>Zuerkennung der mit dem mittleren Bildungsabschluss verbundenen Berechtigungen</a:t>
            </a:r>
          </a:p>
        </p:txBody>
      </p:sp>
    </p:spTree>
    <p:extLst>
      <p:ext uri="{BB962C8B-B14F-4D97-AF65-F5344CB8AC3E}">
        <p14:creationId xmlns:p14="http://schemas.microsoft.com/office/powerpoint/2010/main" val="1665897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548" y="116632"/>
            <a:ext cx="5592612" cy="638845"/>
          </a:xfrm>
        </p:spPr>
        <p:txBody>
          <a:bodyPr/>
          <a:lstStyle/>
          <a:p>
            <a:r>
              <a:rPr lang="de-DE" altLang="de-DE" dirty="0">
                <a:latin typeface="Arial" pitchFamily="34" charset="0"/>
                <a:cs typeface="Arial" pitchFamily="34" charset="0"/>
              </a:rPr>
              <a:t>Ihre Ansprechpartner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585934" y="1734582"/>
            <a:ext cx="2198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800" b="1" dirty="0"/>
              <a:t>Abteilungsleiterin </a:t>
            </a:r>
          </a:p>
          <a:p>
            <a:pPr algn="ctr"/>
            <a:r>
              <a:rPr lang="de-DE" sz="1800" b="1" dirty="0">
                <a:solidFill>
                  <a:srgbClr val="99CC00"/>
                </a:solidFill>
              </a:rPr>
              <a:t>Simone Groh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581379" y="3864536"/>
            <a:ext cx="29161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>
              <a:defRPr sz="1800" b="1"/>
            </a:lvl1pPr>
          </a:lstStyle>
          <a:p>
            <a:r>
              <a:rPr lang="de-DE" dirty="0"/>
              <a:t>Stellv. Abteilungsleiterin </a:t>
            </a:r>
            <a:br>
              <a:rPr lang="de-DE" dirty="0"/>
            </a:br>
            <a:r>
              <a:rPr lang="de-DE" dirty="0">
                <a:solidFill>
                  <a:srgbClr val="99CC00"/>
                </a:solidFill>
              </a:rPr>
              <a:t>Kirstin Zenner</a:t>
            </a:r>
          </a:p>
          <a:p>
            <a:endParaRPr lang="de-DE" dirty="0">
              <a:solidFill>
                <a:srgbClr val="99CC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824425" y="3862795"/>
            <a:ext cx="2646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>
              <a:defRPr sz="1800" b="1"/>
            </a:lvl1pPr>
          </a:lstStyle>
          <a:p>
            <a:r>
              <a:rPr lang="de-DE" dirty="0"/>
              <a:t>Stellv. Abteilungsleiter</a:t>
            </a:r>
          </a:p>
          <a:p>
            <a:r>
              <a:rPr lang="de-DE" dirty="0">
                <a:solidFill>
                  <a:srgbClr val="99CC00"/>
                </a:solidFill>
              </a:rPr>
              <a:t>Markus Bouillon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42" y="4524764"/>
            <a:ext cx="1152000" cy="1469726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4AED34B8-9204-4646-8C10-7487155D1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548" y="1053606"/>
            <a:ext cx="8530814" cy="638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de-DE" sz="2800" u="sng" kern="0" dirty="0">
                <a:solidFill>
                  <a:schemeClr val="tx1"/>
                </a:solidFill>
              </a:rPr>
              <a:t>Abteilung </a:t>
            </a:r>
            <a:r>
              <a:rPr lang="de-DE" altLang="de-DE" sz="2800" u="sng" kern="0" dirty="0" err="1">
                <a:solidFill>
                  <a:schemeClr val="tx1"/>
                </a:solidFill>
              </a:rPr>
              <a:t>BerufsQualifikation</a:t>
            </a:r>
            <a:r>
              <a:rPr lang="de-DE" altLang="de-DE" sz="2800" u="sng" kern="0" dirty="0">
                <a:solidFill>
                  <a:schemeClr val="tx1"/>
                </a:solidFill>
              </a:rPr>
              <a:t> / Fachoberschule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68D5897-1428-42FF-8EF9-342A88969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7B83-4F2B-4126-9DC2-C60D795C25B7}" type="slidenum">
              <a:rPr lang="de-DE" altLang="de-DE" smtClean="0"/>
              <a:pPr/>
              <a:t>2</a:t>
            </a:fld>
            <a:endParaRPr lang="de-DE" altLang="de-DE"/>
          </a:p>
        </p:txBody>
      </p:sp>
      <p:pic>
        <p:nvPicPr>
          <p:cNvPr id="11" name="Grafik 10" descr="Ein Bild, das Person, darstellend enthält.&#10;&#10;Automatisch generierte Beschreibung">
            <a:extLst>
              <a:ext uri="{FF2B5EF4-FFF2-40B4-BE49-F238E27FC236}">
                <a16:creationId xmlns:a16="http://schemas.microsoft.com/office/drawing/2014/main" id="{3BF56723-C368-4B86-91A7-1BE83A0D5E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316" y="2369516"/>
            <a:ext cx="1004327" cy="150477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E0D753E-FAB6-43BC-9976-F76083C254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6802" y="4489720"/>
            <a:ext cx="1162060" cy="150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62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>
            <a:extLst>
              <a:ext uri="{FF2B5EF4-FFF2-40B4-BE49-F238E27FC236}">
                <a16:creationId xmlns:a16="http://schemas.microsoft.com/office/drawing/2014/main" id="{12A90A5B-7BBC-4A56-9EA6-4F60DC7CA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8" y="0"/>
            <a:ext cx="6119812" cy="912813"/>
          </a:xfrm>
        </p:spPr>
        <p:txBody>
          <a:bodyPr/>
          <a:lstStyle/>
          <a:p>
            <a:r>
              <a:rPr lang="de-DE" dirty="0"/>
              <a:t>Stundentafel Fachstufe II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47E3A87-B662-4639-8EAF-FB8D67663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4137-D484-40DC-AF2C-91627F68F2A1}" type="slidenum">
              <a:rPr lang="de-DE" altLang="de-DE" smtClean="0"/>
              <a:pPr/>
              <a:t>20</a:t>
            </a:fld>
            <a:endParaRPr lang="de-DE" altLang="de-DE" dirty="0"/>
          </a:p>
        </p:txBody>
      </p:sp>
      <p:graphicFrame>
        <p:nvGraphicFramePr>
          <p:cNvPr id="9" name="Group 49">
            <a:extLst>
              <a:ext uri="{FF2B5EF4-FFF2-40B4-BE49-F238E27FC236}">
                <a16:creationId xmlns:a16="http://schemas.microsoft.com/office/drawing/2014/main" id="{4C25FE56-1855-450F-8E3B-C20B349B16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5161886"/>
              </p:ext>
            </p:extLst>
          </p:nvPr>
        </p:nvGraphicFramePr>
        <p:xfrm>
          <a:off x="777875" y="1038355"/>
          <a:ext cx="7588250" cy="5191980"/>
        </p:xfrm>
        <a:graphic>
          <a:graphicData uri="http://schemas.openxmlformats.org/drawingml/2006/table">
            <a:tbl>
              <a:tblPr/>
              <a:tblGrid>
                <a:gridCol w="4826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1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01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Berufsübergreifender</a:t>
                      </a:r>
                      <a:r>
                        <a:rPr lang="de-DE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de-DE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Bereich</a:t>
                      </a:r>
                      <a:endParaRPr kumimoji="0" lang="de-D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Fachstufe II</a:t>
                      </a:r>
                      <a:endParaRPr kumimoji="0" lang="de-D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1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Religionslehre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1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Deutsch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1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Mathematik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94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Fremdsprache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(Französisch bzw. Englisch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94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Naturwissenschaftliches Fach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(Biologie, Chemie oder Physik)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41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Wirtschafts- und Sozialkunde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41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41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Summe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8413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3255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>
            <a:extLst>
              <a:ext uri="{FF2B5EF4-FFF2-40B4-BE49-F238E27FC236}">
                <a16:creationId xmlns:a16="http://schemas.microsoft.com/office/drawing/2014/main" id="{12A90A5B-7BBC-4A56-9EA6-4F60DC7CA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8" y="0"/>
            <a:ext cx="6119812" cy="912813"/>
          </a:xfrm>
        </p:spPr>
        <p:txBody>
          <a:bodyPr/>
          <a:lstStyle/>
          <a:p>
            <a:r>
              <a:rPr lang="de-DE" dirty="0"/>
              <a:t>Stundentafel Fachstufe II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2B5EA04-B471-4483-9FC9-CD169ED31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4137-D484-40DC-AF2C-91627F68F2A1}" type="slidenum">
              <a:rPr lang="de-DE" altLang="de-DE" smtClean="0"/>
              <a:pPr/>
              <a:t>21</a:t>
            </a:fld>
            <a:endParaRPr lang="de-DE" altLang="de-DE" dirty="0"/>
          </a:p>
        </p:txBody>
      </p:sp>
      <p:graphicFrame>
        <p:nvGraphicFramePr>
          <p:cNvPr id="9" name="Group 49">
            <a:extLst>
              <a:ext uri="{FF2B5EF4-FFF2-40B4-BE49-F238E27FC236}">
                <a16:creationId xmlns:a16="http://schemas.microsoft.com/office/drawing/2014/main" id="{8CF4614F-DA83-4B5D-8F57-D61AF81C52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0894203"/>
              </p:ext>
            </p:extLst>
          </p:nvPr>
        </p:nvGraphicFramePr>
        <p:xfrm>
          <a:off x="839096" y="1726490"/>
          <a:ext cx="6992471" cy="2917561"/>
        </p:xfrm>
        <a:graphic>
          <a:graphicData uri="http://schemas.openxmlformats.org/drawingml/2006/table">
            <a:tbl>
              <a:tblPr/>
              <a:tblGrid>
                <a:gridCol w="4593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8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63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Berufsbezogener </a:t>
                      </a:r>
                      <a:br>
                        <a:rPr lang="de-DE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Bereich</a:t>
                      </a:r>
                      <a:endParaRPr kumimoji="0" lang="de-D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Fachstufe 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5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Berufliche Kompetenz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Fachpraktische Ausbildung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3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Lernbegleitung und individuelle Förderung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5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Summe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6870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406688" y="1214833"/>
            <a:ext cx="873731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400" b="1" u="sng" dirty="0">
                <a:effectLst/>
                <a:latin typeface="Arial" pitchFamily="34" charset="0"/>
                <a:cs typeface="Arial" pitchFamily="34" charset="0"/>
              </a:rPr>
              <a:t>Schriftliche Prüfung</a:t>
            </a:r>
          </a:p>
          <a:p>
            <a:pPr marL="285750" indent="-285750" eaLnBrk="1" hangingPunct="1">
              <a:spcBef>
                <a:spcPct val="15000"/>
              </a:spcBef>
              <a:buFont typeface="Arial" panose="020B0604020202020204" pitchFamily="34" charset="0"/>
              <a:buChar char="•"/>
              <a:tabLst>
                <a:tab pos="284163" algn="l"/>
              </a:tabLst>
            </a:pPr>
            <a:r>
              <a:rPr lang="de-DE" sz="2400" dirty="0">
                <a:cs typeface="Arial" pitchFamily="34" charset="0"/>
              </a:rPr>
              <a:t>Deutsch</a:t>
            </a:r>
          </a:p>
          <a:p>
            <a:pPr marL="285750" indent="-285750" eaLnBrk="1" hangingPunct="1">
              <a:spcBef>
                <a:spcPct val="15000"/>
              </a:spcBef>
              <a:buFont typeface="Arial" panose="020B0604020202020204" pitchFamily="34" charset="0"/>
              <a:buChar char="•"/>
              <a:tabLst>
                <a:tab pos="284163" algn="l"/>
              </a:tabLst>
            </a:pPr>
            <a:r>
              <a:rPr lang="de-DE" sz="2400" dirty="0">
                <a:cs typeface="Arial" pitchFamily="34" charset="0"/>
              </a:rPr>
              <a:t>Mathematik</a:t>
            </a:r>
          </a:p>
          <a:p>
            <a:pPr marL="285750" indent="-285750" eaLnBrk="1" hangingPunct="1">
              <a:spcBef>
                <a:spcPct val="15000"/>
              </a:spcBef>
              <a:buFont typeface="Arial" panose="020B0604020202020204" pitchFamily="34" charset="0"/>
              <a:buChar char="•"/>
              <a:tabLst>
                <a:tab pos="284163" algn="l"/>
              </a:tabLst>
            </a:pPr>
            <a:r>
              <a:rPr lang="de-DE" sz="2400" dirty="0">
                <a:effectLst/>
                <a:latin typeface="Arial" pitchFamily="34" charset="0"/>
                <a:cs typeface="Arial" pitchFamily="34" charset="0"/>
              </a:rPr>
              <a:t>Fremdsprache (Französisch bzw. Englisch)</a:t>
            </a:r>
          </a:p>
          <a:p>
            <a:pPr marL="285750" indent="-285750" eaLnBrk="1" hangingPunct="1">
              <a:spcBef>
                <a:spcPct val="15000"/>
              </a:spcBef>
              <a:buFont typeface="Arial" panose="020B0604020202020204" pitchFamily="34" charset="0"/>
              <a:buChar char="•"/>
              <a:tabLst>
                <a:tab pos="284163" algn="l"/>
              </a:tabLst>
            </a:pPr>
            <a:r>
              <a:rPr lang="de-DE" sz="2400" dirty="0">
                <a:effectLst/>
                <a:latin typeface="Arial" pitchFamily="34" charset="0"/>
                <a:cs typeface="Arial" pitchFamily="34" charset="0"/>
              </a:rPr>
              <a:t>Berufliche Kompetenz</a:t>
            </a:r>
          </a:p>
          <a:p>
            <a:pPr marL="342900" indent="-342900" eaLnBrk="1" hangingPunct="1">
              <a:spcBef>
                <a:spcPct val="15000"/>
              </a:spcBef>
              <a:buFont typeface="Arial" panose="020B0604020202020204" pitchFamily="34" charset="0"/>
              <a:buChar char="•"/>
              <a:tabLst>
                <a:tab pos="284163" algn="l"/>
              </a:tabLst>
            </a:pPr>
            <a:endParaRPr lang="de-DE" sz="2400" dirty="0">
              <a:effectLst/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15000"/>
              </a:spcBef>
              <a:tabLst>
                <a:tab pos="284163" algn="l"/>
              </a:tabLst>
            </a:pPr>
            <a:r>
              <a:rPr lang="de-DE" sz="2400" b="1" u="sng" dirty="0">
                <a:cs typeface="Arial" pitchFamily="34" charset="0"/>
                <a:sym typeface="Wingdings" pitchFamily="2" charset="2"/>
              </a:rPr>
              <a:t>Mündliche Prüfung</a:t>
            </a:r>
          </a:p>
          <a:p>
            <a:pPr eaLnBrk="1" hangingPunct="1">
              <a:spcBef>
                <a:spcPct val="15000"/>
              </a:spcBef>
              <a:tabLst>
                <a:tab pos="284163" algn="l"/>
              </a:tabLst>
            </a:pPr>
            <a:r>
              <a:rPr lang="de-DE" sz="2400" dirty="0">
                <a:effectLst/>
                <a:latin typeface="Arial" pitchFamily="34" charset="0"/>
                <a:cs typeface="Arial" pitchFamily="34" charset="0"/>
              </a:rPr>
              <a:t>Auswahl aus den Fächern</a:t>
            </a:r>
          </a:p>
          <a:p>
            <a:pPr marL="285750" indent="-285750" eaLnBrk="1" hangingPunct="1">
              <a:spcBef>
                <a:spcPct val="15000"/>
              </a:spcBef>
              <a:buFont typeface="Arial" panose="020B0604020202020204" pitchFamily="34" charset="0"/>
              <a:buChar char="•"/>
              <a:tabLst>
                <a:tab pos="284163" algn="l"/>
              </a:tabLst>
            </a:pPr>
            <a:r>
              <a:rPr lang="de-DE" sz="2400" dirty="0">
                <a:effectLst/>
                <a:latin typeface="Arial" pitchFamily="34" charset="0"/>
                <a:cs typeface="Arial" pitchFamily="34" charset="0"/>
              </a:rPr>
              <a:t>Naturwissenschaftliches Fach (Biologie, Chemie oder Physik) </a:t>
            </a:r>
          </a:p>
          <a:p>
            <a:pPr marL="285750" indent="-285750" eaLnBrk="1" hangingPunct="1">
              <a:spcBef>
                <a:spcPct val="15000"/>
              </a:spcBef>
              <a:buFont typeface="Arial" panose="020B0604020202020204" pitchFamily="34" charset="0"/>
              <a:buChar char="•"/>
              <a:tabLst>
                <a:tab pos="284163" algn="l"/>
              </a:tabLst>
            </a:pPr>
            <a:r>
              <a:rPr lang="de-DE" sz="2400" dirty="0">
                <a:effectLst/>
                <a:latin typeface="Arial" pitchFamily="34" charset="0"/>
                <a:cs typeface="Arial" pitchFamily="34" charset="0"/>
              </a:rPr>
              <a:t>Wirtschafts- und Sozialkunde</a:t>
            </a:r>
          </a:p>
          <a:p>
            <a:pPr marL="285750" indent="-285750" eaLnBrk="1" hangingPunct="1">
              <a:spcBef>
                <a:spcPct val="15000"/>
              </a:spcBef>
              <a:buFont typeface="Arial" panose="020B0604020202020204" pitchFamily="34" charset="0"/>
              <a:buChar char="•"/>
              <a:tabLst>
                <a:tab pos="284163" algn="l"/>
              </a:tabLst>
            </a:pPr>
            <a:r>
              <a:rPr lang="de-DE" sz="2400" dirty="0">
                <a:effectLst/>
                <a:latin typeface="Arial" pitchFamily="34" charset="0"/>
                <a:cs typeface="Arial" pitchFamily="34" charset="0"/>
              </a:rPr>
              <a:t>Religionslehre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12A90A5B-7BBC-4A56-9EA6-4F60DC7CA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0"/>
            <a:ext cx="6655229" cy="912813"/>
          </a:xfrm>
        </p:spPr>
        <p:txBody>
          <a:bodyPr/>
          <a:lstStyle/>
          <a:p>
            <a:r>
              <a:rPr lang="de-DE" dirty="0"/>
              <a:t>Abschlussprüfung Fachstufe II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5DC7F0-1431-4821-9F85-846805E51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4137-D484-40DC-AF2C-91627F68F2A1}" type="slidenum">
              <a:rPr lang="de-DE" altLang="de-DE" smtClean="0"/>
              <a:pPr/>
              <a:t>22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156606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33438" t="11296" r="33958" b="5741"/>
          <a:stretch/>
        </p:blipFill>
        <p:spPr>
          <a:xfrm>
            <a:off x="1945896" y="912813"/>
            <a:ext cx="5748267" cy="5365751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12A90A5B-7BBC-4A56-9EA6-4F60DC7CA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0"/>
            <a:ext cx="6655229" cy="912813"/>
          </a:xfrm>
        </p:spPr>
        <p:txBody>
          <a:bodyPr/>
          <a:lstStyle/>
          <a:p>
            <a:r>
              <a:rPr lang="de-DE" dirty="0"/>
              <a:t>Anmeldeformular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1C0E410-2CDD-4630-8C00-A999AA4D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4137-D484-40DC-AF2C-91627F68F2A1}" type="slidenum">
              <a:rPr lang="de-DE" altLang="de-DE" smtClean="0"/>
              <a:pPr/>
              <a:t>23</a:t>
            </a:fld>
            <a:endParaRPr lang="de-DE" altLang="de-DE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57BF841A-0284-4168-B972-F68A67F4579D}"/>
              </a:ext>
            </a:extLst>
          </p:cNvPr>
          <p:cNvSpPr/>
          <p:nvPr/>
        </p:nvSpPr>
        <p:spPr bwMode="auto">
          <a:xfrm>
            <a:off x="3240610" y="1524518"/>
            <a:ext cx="2511813" cy="432048"/>
          </a:xfrm>
          <a:prstGeom prst="ellipse">
            <a:avLst/>
          </a:prstGeom>
          <a:noFill/>
          <a:ln w="38100" cap="flat" cmpd="sng" algn="ctr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solidFill>
                  <a:srgbClr val="99CC00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A94B4494-AA91-4B40-876A-EA7335E60928}"/>
              </a:ext>
            </a:extLst>
          </p:cNvPr>
          <p:cNvSpPr/>
          <p:nvPr/>
        </p:nvSpPr>
        <p:spPr bwMode="auto">
          <a:xfrm>
            <a:off x="1945896" y="4254017"/>
            <a:ext cx="4176464" cy="648072"/>
          </a:xfrm>
          <a:prstGeom prst="ellipse">
            <a:avLst/>
          </a:prstGeom>
          <a:noFill/>
          <a:ln w="38100" cap="flat" cmpd="sng" algn="ctr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solidFill>
                  <a:srgbClr val="99CC00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7973D767-857B-4A53-AD48-BB7C1B3316AE}"/>
              </a:ext>
            </a:extLst>
          </p:cNvPr>
          <p:cNvSpPr/>
          <p:nvPr/>
        </p:nvSpPr>
        <p:spPr bwMode="auto">
          <a:xfrm>
            <a:off x="6122360" y="4285744"/>
            <a:ext cx="1260808" cy="408362"/>
          </a:xfrm>
          <a:prstGeom prst="ellipse">
            <a:avLst/>
          </a:prstGeom>
          <a:noFill/>
          <a:ln w="38100" cap="flat" cmpd="sng" algn="ctr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solidFill>
                  <a:srgbClr val="99CC00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42E271CF-8B55-4019-90BD-082DF513CF31}"/>
              </a:ext>
            </a:extLst>
          </p:cNvPr>
          <p:cNvSpPr/>
          <p:nvPr/>
        </p:nvSpPr>
        <p:spPr bwMode="auto">
          <a:xfrm>
            <a:off x="1788105" y="5365575"/>
            <a:ext cx="3205796" cy="635175"/>
          </a:xfrm>
          <a:prstGeom prst="ellipse">
            <a:avLst/>
          </a:prstGeom>
          <a:noFill/>
          <a:ln w="38100" cap="flat" cmpd="sng" algn="ctr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solidFill>
                  <a:srgbClr val="99CC00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C751F934-0E22-4BB8-B838-9893C9E71ACE}"/>
              </a:ext>
            </a:extLst>
          </p:cNvPr>
          <p:cNvSpPr/>
          <p:nvPr/>
        </p:nvSpPr>
        <p:spPr bwMode="auto">
          <a:xfrm>
            <a:off x="5241524" y="5125508"/>
            <a:ext cx="2205015" cy="344523"/>
          </a:xfrm>
          <a:prstGeom prst="ellipse">
            <a:avLst/>
          </a:prstGeom>
          <a:noFill/>
          <a:ln w="38100" cap="flat" cmpd="sng" algn="ctr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solidFill>
                  <a:srgbClr val="99CC00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21CD8DC-E60B-40BC-93D5-57826B32C47D}"/>
              </a:ext>
            </a:extLst>
          </p:cNvPr>
          <p:cNvSpPr/>
          <p:nvPr/>
        </p:nvSpPr>
        <p:spPr bwMode="auto">
          <a:xfrm>
            <a:off x="5349490" y="2474037"/>
            <a:ext cx="2376459" cy="1687370"/>
          </a:xfrm>
          <a:prstGeom prst="ellipse">
            <a:avLst/>
          </a:prstGeom>
          <a:noFill/>
          <a:ln w="38100" cap="flat" cmpd="sng" algn="ctr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solidFill>
                  <a:srgbClr val="99CC00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97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>
            <a:extLst>
              <a:ext uri="{FF2B5EF4-FFF2-40B4-BE49-F238E27FC236}">
                <a16:creationId xmlns:a16="http://schemas.microsoft.com/office/drawing/2014/main" id="{12A90A5B-7BBC-4A56-9EA6-4F60DC7CA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0"/>
            <a:ext cx="6655229" cy="912813"/>
          </a:xfrm>
        </p:spPr>
        <p:txBody>
          <a:bodyPr/>
          <a:lstStyle/>
          <a:p>
            <a:r>
              <a:rPr lang="de-DE" dirty="0"/>
              <a:t>Kontakt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A5C0E9C9-2C60-4744-BF66-8222BC4CE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064" y="1256634"/>
            <a:ext cx="793211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de-DE" sz="2000" b="1" dirty="0">
                <a:latin typeface="Arial" pitchFamily="34" charset="0"/>
                <a:cs typeface="Arial" pitchFamily="34" charset="0"/>
              </a:rPr>
              <a:t>Simone Groh</a:t>
            </a:r>
          </a:p>
          <a:p>
            <a:pPr algn="ctr" eaLnBrk="1" hangingPunct="1">
              <a:spcBef>
                <a:spcPct val="20000"/>
              </a:spcBef>
            </a:pPr>
            <a:r>
              <a:rPr lang="de-DE" sz="2000" b="1" dirty="0">
                <a:latin typeface="Arial" pitchFamily="34" charset="0"/>
                <a:cs typeface="Arial" pitchFamily="34" charset="0"/>
              </a:rPr>
              <a:t>Markus Bouillon</a:t>
            </a:r>
          </a:p>
          <a:p>
            <a:pPr algn="ctr" eaLnBrk="1" hangingPunct="1">
              <a:spcBef>
                <a:spcPct val="20000"/>
              </a:spcBef>
            </a:pPr>
            <a:r>
              <a:rPr lang="de-DE" sz="2000" b="1" dirty="0">
                <a:latin typeface="Arial" pitchFamily="34" charset="0"/>
                <a:cs typeface="Arial" pitchFamily="34" charset="0"/>
              </a:rPr>
              <a:t>Kirstin </a:t>
            </a:r>
            <a:r>
              <a:rPr lang="de-DE" sz="2000" b="1" dirty="0" err="1">
                <a:latin typeface="Arial" pitchFamily="34" charset="0"/>
                <a:cs typeface="Arial" pitchFamily="34" charset="0"/>
              </a:rPr>
              <a:t>Zenner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  <a:p>
            <a:pPr marL="355600" indent="-355600" algn="ctr" eaLnBrk="1" hangingPunct="1">
              <a:spcBef>
                <a:spcPct val="20000"/>
              </a:spcBef>
            </a:pPr>
            <a:endParaRPr lang="de-DE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2CF8942B-3A4C-4E3F-A4E2-0622D40AB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819" y="2435418"/>
            <a:ext cx="7932117" cy="285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de-DE" sz="1600" dirty="0">
                <a:latin typeface="Arial" pitchFamily="34" charset="0"/>
                <a:cs typeface="Arial" pitchFamily="34" charset="0"/>
              </a:rPr>
              <a:t>Unten am Steinwald</a:t>
            </a:r>
          </a:p>
          <a:p>
            <a:pPr algn="ctr" eaLnBrk="1" hangingPunct="1">
              <a:spcBef>
                <a:spcPct val="20000"/>
              </a:spcBef>
            </a:pPr>
            <a:r>
              <a:rPr lang="de-DE" sz="1600" dirty="0">
                <a:latin typeface="Arial" pitchFamily="34" charset="0"/>
                <a:cs typeface="Arial" pitchFamily="34" charset="0"/>
              </a:rPr>
              <a:t>66538 Neunkirchen</a:t>
            </a:r>
          </a:p>
          <a:p>
            <a:pPr algn="ctr" eaLnBrk="1" hangingPunct="1">
              <a:spcBef>
                <a:spcPct val="20000"/>
              </a:spcBef>
            </a:pPr>
            <a:r>
              <a:rPr lang="de-DE" sz="1600" dirty="0">
                <a:latin typeface="Arial" pitchFamily="34" charset="0"/>
                <a:cs typeface="Arial" pitchFamily="34" charset="0"/>
              </a:rPr>
              <a:t>Tel.: 06821 99228-0</a:t>
            </a:r>
          </a:p>
          <a:p>
            <a:pPr algn="ctr" eaLnBrk="1" hangingPunct="1">
              <a:spcBef>
                <a:spcPct val="20000"/>
              </a:spcBef>
            </a:pPr>
            <a:r>
              <a:rPr lang="de-DE" sz="1600" dirty="0">
                <a:latin typeface="Arial" pitchFamily="34" charset="0"/>
                <a:cs typeface="Arial" pitchFamily="34" charset="0"/>
              </a:rPr>
              <a:t>Fax.: 06821 928-30</a:t>
            </a:r>
          </a:p>
          <a:p>
            <a:pPr algn="ctr" eaLnBrk="1" hangingPunct="1">
              <a:spcBef>
                <a:spcPct val="20000"/>
              </a:spcBef>
            </a:pPr>
            <a:endParaRPr lang="de-DE" sz="1600" dirty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de-DE" sz="1600" dirty="0">
                <a:cs typeface="Arial" pitchFamily="34" charset="0"/>
              </a:rPr>
              <a:t>s.groh@schule.saarland</a:t>
            </a:r>
          </a:p>
          <a:p>
            <a:pPr algn="ctr" eaLnBrk="1" hangingPunct="1">
              <a:spcBef>
                <a:spcPct val="20000"/>
              </a:spcBef>
            </a:pPr>
            <a:r>
              <a:rPr lang="de-DE" sz="1600" dirty="0" err="1">
                <a:latin typeface="Arial" pitchFamily="34" charset="0"/>
                <a:cs typeface="Arial" pitchFamily="34" charset="0"/>
              </a:rPr>
              <a:t>m.bouillon@schule.saarland</a:t>
            </a:r>
            <a:endParaRPr lang="de-DE" sz="1600" dirty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de-DE" sz="1600" dirty="0" err="1">
                <a:latin typeface="Arial" pitchFamily="34" charset="0"/>
                <a:cs typeface="Arial" pitchFamily="34" charset="0"/>
              </a:rPr>
              <a:t>ki.zenner@schule.saarland</a:t>
            </a:r>
            <a:endParaRPr lang="de-DE" sz="2400" dirty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de-DE" sz="2400" b="1" dirty="0">
                <a:latin typeface="Arial" pitchFamily="34" charset="0"/>
                <a:cs typeface="Arial" pitchFamily="34" charset="0"/>
              </a:rPr>
              <a:t>www.kbbz-neunkirchen.de</a:t>
            </a:r>
            <a:endParaRPr lang="de-DE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CA66226-E4B5-4179-94F9-D73E3AD34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7B83-4F2B-4126-9DC2-C60D795C25B7}" type="slidenum">
              <a:rPr lang="de-DE" altLang="de-DE" smtClean="0"/>
              <a:pPr/>
              <a:t>24</a:t>
            </a:fld>
            <a:endParaRPr lang="de-DE" altLang="de-DE"/>
          </a:p>
        </p:txBody>
      </p:sp>
      <p:pic>
        <p:nvPicPr>
          <p:cNvPr id="1028" name="Picture 4" descr="Facebook, Inc. Logo Computer-Icons Like-button - Facebook Symbol png  herunterladen - 1055*1269 - Kostenlos transparent Winkel png Herunterladen.">
            <a:extLst>
              <a:ext uri="{FF2B5EF4-FFF2-40B4-BE49-F238E27FC236}">
                <a16:creationId xmlns:a16="http://schemas.microsoft.com/office/drawing/2014/main" id="{7ADA31F1-0CEA-4A4E-8E05-80FEBE4CBC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8" r="1275" b="16491"/>
          <a:stretch/>
        </p:blipFill>
        <p:spPr bwMode="auto">
          <a:xfrm rot="21155536">
            <a:off x="703079" y="4725240"/>
            <a:ext cx="1156462" cy="114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stagram Logo: Richtlinien, Vorschriften und Download. So ist die Nutzung  möglich. - AllSocial der Blog">
            <a:extLst>
              <a:ext uri="{FF2B5EF4-FFF2-40B4-BE49-F238E27FC236}">
                <a16:creationId xmlns:a16="http://schemas.microsoft.com/office/drawing/2014/main" id="{F34CE681-8229-4B0B-824C-B2D817E84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4096">
            <a:off x="7241259" y="4695598"/>
            <a:ext cx="963146" cy="96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404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>
            <a:extLst>
              <a:ext uri="{FF2B5EF4-FFF2-40B4-BE49-F238E27FC236}">
                <a16:creationId xmlns:a16="http://schemas.microsoft.com/office/drawing/2014/main" id="{12A90A5B-7BBC-4A56-9EA6-4F60DC7CA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8" y="0"/>
            <a:ext cx="6119812" cy="912813"/>
          </a:xfrm>
        </p:spPr>
        <p:txBody>
          <a:bodyPr/>
          <a:lstStyle/>
          <a:p>
            <a:r>
              <a:rPr lang="de-DE" dirty="0"/>
              <a:t>Information auf der Homepage</a:t>
            </a: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6AA71FD0-9900-4FD3-B896-EDF829F38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548" y="1053606"/>
            <a:ext cx="8530814" cy="638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de-DE" sz="2800" kern="0" dirty="0">
                <a:solidFill>
                  <a:srgbClr val="92D050"/>
                </a:solidFill>
              </a:rPr>
              <a:t>www.kbbz-neunkirchen.de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FA57C44-E731-423C-88A9-F06AB735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4137-D484-40DC-AF2C-91627F68F2A1}" type="slidenum">
              <a:rPr lang="de-DE" altLang="de-DE" smtClean="0"/>
              <a:pPr/>
              <a:t>25</a:t>
            </a:fld>
            <a:endParaRPr lang="de-DE" alt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EE2BD91-D4D8-4164-9453-EAECF758E9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75" t="6601" r="15350" b="10801"/>
          <a:stretch/>
        </p:blipFill>
        <p:spPr>
          <a:xfrm>
            <a:off x="1475656" y="1700808"/>
            <a:ext cx="6480720" cy="4248472"/>
          </a:xfrm>
          <a:prstGeom prst="rect">
            <a:avLst/>
          </a:prstGeom>
        </p:spPr>
      </p:pic>
      <p:sp>
        <p:nvSpPr>
          <p:cNvPr id="9" name="Pfeil nach rechts 10">
            <a:extLst>
              <a:ext uri="{FF2B5EF4-FFF2-40B4-BE49-F238E27FC236}">
                <a16:creationId xmlns:a16="http://schemas.microsoft.com/office/drawing/2014/main" id="{48C8C6C5-851F-4464-9F9F-3E83F46A7C84}"/>
              </a:ext>
            </a:extLst>
          </p:cNvPr>
          <p:cNvSpPr/>
          <p:nvPr/>
        </p:nvSpPr>
        <p:spPr bwMode="auto">
          <a:xfrm>
            <a:off x="5220072" y="2996952"/>
            <a:ext cx="504056" cy="216024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" name="Pfeil nach rechts 15">
            <a:extLst>
              <a:ext uri="{FF2B5EF4-FFF2-40B4-BE49-F238E27FC236}">
                <a16:creationId xmlns:a16="http://schemas.microsoft.com/office/drawing/2014/main" id="{301DC947-8F4A-4E41-AB12-7AFA2DBFF810}"/>
              </a:ext>
            </a:extLst>
          </p:cNvPr>
          <p:cNvSpPr/>
          <p:nvPr/>
        </p:nvSpPr>
        <p:spPr bwMode="auto">
          <a:xfrm>
            <a:off x="3203848" y="1988840"/>
            <a:ext cx="504056" cy="216024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264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729AE68-E0DC-435C-B00E-54A2AD702C3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19113" y="1606550"/>
            <a:ext cx="7424737" cy="1470025"/>
          </a:xfrm>
        </p:spPr>
        <p:txBody>
          <a:bodyPr/>
          <a:lstStyle/>
          <a:p>
            <a:pPr eaLnBrk="1" hangingPunct="1"/>
            <a:r>
              <a:rPr altLang="de-DE" sz="2400"/>
              <a:t>Vielen Dank für Ihre Aufmerksamkeit!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1E221B27-807D-4C53-A7B0-88A337A2E853}"/>
              </a:ext>
            </a:extLst>
          </p:cNvPr>
          <p:cNvGraphicFramePr/>
          <p:nvPr/>
        </p:nvGraphicFramePr>
        <p:xfrm>
          <a:off x="5461119" y="3559833"/>
          <a:ext cx="2952328" cy="3383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52A13EBD-54A7-4950-84AB-43C7D0805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0370" y="3469317"/>
            <a:ext cx="4393826" cy="62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4000">
                <a:solidFill>
                  <a:srgbClr val="33CC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400" i="1" kern="0" dirty="0">
                <a:solidFill>
                  <a:schemeClr val="bg1"/>
                </a:solidFill>
              </a:rPr>
              <a:t>…. </a:t>
            </a:r>
            <a:r>
              <a:rPr lang="de-DE" altLang="de-DE" sz="2400" i="1" kern="0">
                <a:solidFill>
                  <a:schemeClr val="bg1"/>
                </a:solidFill>
              </a:rPr>
              <a:t>für alle, </a:t>
            </a:r>
            <a:r>
              <a:rPr lang="de-DE" altLang="de-DE" sz="2400" i="1" kern="0" dirty="0">
                <a:solidFill>
                  <a:schemeClr val="bg1"/>
                </a:solidFill>
              </a:rPr>
              <a:t>die mehr wollen!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EF2337B-4DFA-4357-9054-17EA86B8BD5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870" t="3214" r="4870" b="59860"/>
          <a:stretch/>
        </p:blipFill>
        <p:spPr>
          <a:xfrm>
            <a:off x="4514070" y="0"/>
            <a:ext cx="4620126" cy="253234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7909" y="7115"/>
            <a:ext cx="5605785" cy="898681"/>
          </a:xfrm>
        </p:spPr>
        <p:txBody>
          <a:bodyPr/>
          <a:lstStyle/>
          <a:p>
            <a:r>
              <a:rPr lang="de-DE" altLang="de-DE" dirty="0">
                <a:latin typeface="Arial" pitchFamily="34" charset="0"/>
                <a:cs typeface="Arial" pitchFamily="34" charset="0"/>
              </a:rPr>
              <a:t>Bildungswege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5CF0686-3EF2-43F9-935F-A0A2A7AD7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4137-D484-40DC-AF2C-91627F68F2A1}" type="slidenum">
              <a:rPr lang="de-DE" altLang="de-DE" smtClean="0"/>
              <a:pPr/>
              <a:t>3</a:t>
            </a:fld>
            <a:endParaRPr lang="de-DE" altLang="de-DE" dirty="0"/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420F288B-3C47-41DF-B636-51E13B0AE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276" y="3113595"/>
            <a:ext cx="302433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000" dirty="0">
                <a:effectLst/>
                <a:latin typeface="Arial" pitchFamily="34" charset="0"/>
                <a:cs typeface="Arial" pitchFamily="34" charset="0"/>
              </a:rPr>
              <a:t>Berufsausbildung</a:t>
            </a:r>
          </a:p>
        </p:txBody>
      </p:sp>
      <p:sp>
        <p:nvSpPr>
          <p:cNvPr id="23" name="Text Box 6">
            <a:extLst>
              <a:ext uri="{FF2B5EF4-FFF2-40B4-BE49-F238E27FC236}">
                <a16:creationId xmlns:a16="http://schemas.microsoft.com/office/drawing/2014/main" id="{6CBC3726-6FA1-410D-B978-A157E1C18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1720" y="4149080"/>
            <a:ext cx="2232248" cy="553998"/>
          </a:xfrm>
          <a:prstGeom prst="rect">
            <a:avLst/>
          </a:prstGeom>
          <a:solidFill>
            <a:srgbClr val="92D050"/>
          </a:solidFill>
          <a:ln w="38100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b="1" dirty="0">
                <a:effectLst/>
                <a:latin typeface="Arial" pitchFamily="34" charset="0"/>
                <a:cs typeface="Arial" pitchFamily="34" charset="0"/>
              </a:rPr>
              <a:t>BFS I</a:t>
            </a:r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329E67E9-433E-4D99-AED0-71AEF2D27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4365" y="5110832"/>
            <a:ext cx="2087960" cy="406400"/>
          </a:xfrm>
          <a:prstGeom prst="rect">
            <a:avLst/>
          </a:prstGeom>
          <a:solidFill>
            <a:srgbClr val="D3F9B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000" dirty="0">
                <a:effectLst/>
                <a:latin typeface="Arial" pitchFamily="34" charset="0"/>
                <a:cs typeface="Arial" pitchFamily="34" charset="0"/>
              </a:rPr>
              <a:t>AV</a:t>
            </a:r>
          </a:p>
        </p:txBody>
      </p:sp>
      <p:sp>
        <p:nvSpPr>
          <p:cNvPr id="25" name="Text Box 8">
            <a:extLst>
              <a:ext uri="{FF2B5EF4-FFF2-40B4-BE49-F238E27FC236}">
                <a16:creationId xmlns:a16="http://schemas.microsoft.com/office/drawing/2014/main" id="{4CD7A071-B8C4-4C81-9D97-F48795F1A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276" y="2150221"/>
            <a:ext cx="7777560" cy="406400"/>
          </a:xfrm>
          <a:prstGeom prst="rect">
            <a:avLst/>
          </a:prstGeom>
          <a:noFill/>
          <a:ln w="5080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000" b="1" dirty="0">
                <a:effectLst/>
                <a:latin typeface="Arial" pitchFamily="34" charset="0"/>
                <a:cs typeface="Arial" pitchFamily="34" charset="0"/>
              </a:rPr>
              <a:t>Mittlerer Bildungsabschluss</a:t>
            </a:r>
          </a:p>
        </p:txBody>
      </p:sp>
      <p:sp>
        <p:nvSpPr>
          <p:cNvPr id="27" name="Text Box 9">
            <a:extLst>
              <a:ext uri="{FF2B5EF4-FFF2-40B4-BE49-F238E27FC236}">
                <a16:creationId xmlns:a16="http://schemas.microsoft.com/office/drawing/2014/main" id="{141B67DB-E930-48E5-94B7-8C16D7711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276" y="1056034"/>
            <a:ext cx="2087959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000" dirty="0">
                <a:effectLst/>
                <a:latin typeface="Arial" pitchFamily="34" charset="0"/>
                <a:cs typeface="Arial" pitchFamily="34" charset="0"/>
              </a:rPr>
              <a:t>Fachoberschule</a:t>
            </a:r>
          </a:p>
        </p:txBody>
      </p:sp>
      <p:sp>
        <p:nvSpPr>
          <p:cNvPr id="31" name="Text Box 10">
            <a:extLst>
              <a:ext uri="{FF2B5EF4-FFF2-40B4-BE49-F238E27FC236}">
                <a16:creationId xmlns:a16="http://schemas.microsoft.com/office/drawing/2014/main" id="{C12473C9-111E-475F-B381-7F911F7A8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9161" y="1056034"/>
            <a:ext cx="251936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dirty="0">
                <a:effectLst/>
                <a:latin typeface="Arial" pitchFamily="34" charset="0"/>
                <a:cs typeface="Arial" pitchFamily="34" charset="0"/>
              </a:rPr>
              <a:t>Berufsausbildung</a:t>
            </a: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8368A848-B7E6-4E45-9EE0-6C6E4C469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8886" y="1034518"/>
            <a:ext cx="2519363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dirty="0">
                <a:effectLst/>
                <a:latin typeface="Arial" pitchFamily="34" charset="0"/>
                <a:cs typeface="Arial" pitchFamily="34" charset="0"/>
              </a:rPr>
              <a:t>Berufliches Ober-</a:t>
            </a:r>
            <a:r>
              <a:rPr lang="de-DE" sz="2000" dirty="0" err="1">
                <a:effectLst/>
                <a:latin typeface="Arial" pitchFamily="34" charset="0"/>
                <a:cs typeface="Arial" pitchFamily="34" charset="0"/>
              </a:rPr>
              <a:t>stufengymnasium</a:t>
            </a:r>
            <a:endParaRPr lang="de-DE" sz="20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AutoShape 16">
            <a:extLst>
              <a:ext uri="{FF2B5EF4-FFF2-40B4-BE49-F238E27FC236}">
                <a16:creationId xmlns:a16="http://schemas.microsoft.com/office/drawing/2014/main" id="{3EA9109C-00DC-42CD-80DB-6BAE6609C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7099" y="2618310"/>
            <a:ext cx="285898" cy="359792"/>
          </a:xfrm>
          <a:prstGeom prst="upArrow">
            <a:avLst>
              <a:gd name="adj1" fmla="val 50000"/>
              <a:gd name="adj2" fmla="val 25139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AutoShape 17">
            <a:extLst>
              <a:ext uri="{FF2B5EF4-FFF2-40B4-BE49-F238E27FC236}">
                <a16:creationId xmlns:a16="http://schemas.microsoft.com/office/drawing/2014/main" id="{5DFDEBDA-4ADD-4AC0-8EC2-F3E5276C9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633" y="1803806"/>
            <a:ext cx="285750" cy="252000"/>
          </a:xfrm>
          <a:prstGeom prst="upArrow">
            <a:avLst>
              <a:gd name="adj1" fmla="val 50000"/>
              <a:gd name="adj2" fmla="val 25139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AutoShape 18">
            <a:extLst>
              <a:ext uri="{FF2B5EF4-FFF2-40B4-BE49-F238E27FC236}">
                <a16:creationId xmlns:a16="http://schemas.microsoft.com/office/drawing/2014/main" id="{6755D4E1-5C36-412A-BD25-1BA68FD04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4199" y="1537985"/>
            <a:ext cx="288925" cy="504000"/>
          </a:xfrm>
          <a:prstGeom prst="upArrow">
            <a:avLst>
              <a:gd name="adj1" fmla="val 50000"/>
              <a:gd name="adj2" fmla="val 49725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AutoShape 19">
            <a:extLst>
              <a:ext uri="{FF2B5EF4-FFF2-40B4-BE49-F238E27FC236}">
                <a16:creationId xmlns:a16="http://schemas.microsoft.com/office/drawing/2014/main" id="{F4438529-8848-4C00-9121-2239F726D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4836" y="1560099"/>
            <a:ext cx="287338" cy="5040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 Box 21">
            <a:extLst>
              <a:ext uri="{FF2B5EF4-FFF2-40B4-BE49-F238E27FC236}">
                <a16:creationId xmlns:a16="http://schemas.microsoft.com/office/drawing/2014/main" id="{37AC9346-4218-4591-9036-3A05D98AA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0461" y="5849160"/>
            <a:ext cx="3887788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 b="1"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mit </a:t>
            </a:r>
            <a:r>
              <a:rPr lang="de-DE" dirty="0"/>
              <a:t>Hauptschulabschluss</a:t>
            </a:r>
          </a:p>
        </p:txBody>
      </p:sp>
      <p:sp>
        <p:nvSpPr>
          <p:cNvPr id="39" name="AutoShape 23">
            <a:extLst>
              <a:ext uri="{FF2B5EF4-FFF2-40B4-BE49-F238E27FC236}">
                <a16:creationId xmlns:a16="http://schemas.microsoft.com/office/drawing/2014/main" id="{DA1E21D0-C984-4623-969A-BB3594C68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811" y="5589239"/>
            <a:ext cx="253066" cy="216000"/>
          </a:xfrm>
          <a:prstGeom prst="upArrow">
            <a:avLst>
              <a:gd name="adj1" fmla="val 50000"/>
              <a:gd name="adj2" fmla="val 25139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AutoShape 20">
            <a:extLst>
              <a:ext uri="{FF2B5EF4-FFF2-40B4-BE49-F238E27FC236}">
                <a16:creationId xmlns:a16="http://schemas.microsoft.com/office/drawing/2014/main" id="{6DF36B7F-5398-4D16-9AEF-6376EEC1EE9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494619" y="3459915"/>
            <a:ext cx="287337" cy="1800473"/>
          </a:xfrm>
          <a:prstGeom prst="upArrow">
            <a:avLst>
              <a:gd name="adj1" fmla="val 50000"/>
              <a:gd name="adj2" fmla="val 87707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AutoShape 23">
            <a:extLst>
              <a:ext uri="{FF2B5EF4-FFF2-40B4-BE49-F238E27FC236}">
                <a16:creationId xmlns:a16="http://schemas.microsoft.com/office/drawing/2014/main" id="{887EDB8C-10B3-4F57-8F63-7C8976AB5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6039" y="4709621"/>
            <a:ext cx="285750" cy="287338"/>
          </a:xfrm>
          <a:prstGeom prst="upArrow">
            <a:avLst>
              <a:gd name="adj1" fmla="val 50000"/>
              <a:gd name="adj2" fmla="val 25139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AutoShape 20">
            <a:extLst>
              <a:ext uri="{FF2B5EF4-FFF2-40B4-BE49-F238E27FC236}">
                <a16:creationId xmlns:a16="http://schemas.microsoft.com/office/drawing/2014/main" id="{C3BF0EEC-0674-4AD4-B756-BAE7AB09F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309" y="3631111"/>
            <a:ext cx="225311" cy="2052000"/>
          </a:xfrm>
          <a:prstGeom prst="upArrow">
            <a:avLst>
              <a:gd name="adj1" fmla="val 50000"/>
              <a:gd name="adj2" fmla="val 87707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 Box 22">
            <a:extLst>
              <a:ext uri="{FF2B5EF4-FFF2-40B4-BE49-F238E27FC236}">
                <a16:creationId xmlns:a16="http://schemas.microsoft.com/office/drawing/2014/main" id="{E6AC4D5A-204B-4D50-B5D1-ADF412B3B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276" y="5850886"/>
            <a:ext cx="345574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de-DE" sz="2000" dirty="0">
                <a:effectLst/>
                <a:latin typeface="Arial" pitchFamily="34" charset="0"/>
                <a:cs typeface="Arial" pitchFamily="34" charset="0"/>
              </a:rPr>
              <a:t>ohne Hauptschulabschluss</a:t>
            </a:r>
          </a:p>
        </p:txBody>
      </p:sp>
      <p:sp>
        <p:nvSpPr>
          <p:cNvPr id="44" name="Text Box 6">
            <a:extLst>
              <a:ext uri="{FF2B5EF4-FFF2-40B4-BE49-F238E27FC236}">
                <a16:creationId xmlns:a16="http://schemas.microsoft.com/office/drawing/2014/main" id="{7608796F-FA2B-41F4-8D6C-09B4A8918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987" y="3040459"/>
            <a:ext cx="2232248" cy="553998"/>
          </a:xfrm>
          <a:prstGeom prst="rect">
            <a:avLst/>
          </a:prstGeom>
          <a:solidFill>
            <a:srgbClr val="92D050"/>
          </a:solidFill>
          <a:ln w="38100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2000" b="1"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BFS II</a:t>
            </a:r>
          </a:p>
        </p:txBody>
      </p:sp>
      <p:sp>
        <p:nvSpPr>
          <p:cNvPr id="45" name="AutoShape 16">
            <a:extLst>
              <a:ext uri="{FF2B5EF4-FFF2-40B4-BE49-F238E27FC236}">
                <a16:creationId xmlns:a16="http://schemas.microsoft.com/office/drawing/2014/main" id="{44D09143-8B07-4FC9-99B8-3DED52E98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4965" y="3645024"/>
            <a:ext cx="315742" cy="418193"/>
          </a:xfrm>
          <a:prstGeom prst="upArrow">
            <a:avLst>
              <a:gd name="adj1" fmla="val 50000"/>
              <a:gd name="adj2" fmla="val 25139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AutoShape 16">
            <a:extLst>
              <a:ext uri="{FF2B5EF4-FFF2-40B4-BE49-F238E27FC236}">
                <a16:creationId xmlns:a16="http://schemas.microsoft.com/office/drawing/2014/main" id="{46023F64-F2AB-444F-A6F7-20814645C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4965" y="4797152"/>
            <a:ext cx="315742" cy="900000"/>
          </a:xfrm>
          <a:prstGeom prst="upArrow">
            <a:avLst>
              <a:gd name="adj1" fmla="val 50000"/>
              <a:gd name="adj2" fmla="val 25139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 Box 8">
            <a:extLst>
              <a:ext uri="{FF2B5EF4-FFF2-40B4-BE49-F238E27FC236}">
                <a16:creationId xmlns:a16="http://schemas.microsoft.com/office/drawing/2014/main" id="{E78F2C05-D4D6-4275-92E9-EBEBC81DC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8979" y="4195639"/>
            <a:ext cx="2130567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000" b="1" dirty="0">
                <a:effectLst/>
                <a:latin typeface="Arial" pitchFamily="34" charset="0"/>
                <a:cs typeface="Arial" pitchFamily="34" charset="0"/>
              </a:rPr>
              <a:t>HSA</a:t>
            </a:r>
          </a:p>
        </p:txBody>
      </p:sp>
      <p:sp>
        <p:nvSpPr>
          <p:cNvPr id="48" name="AutoShape 23">
            <a:extLst>
              <a:ext uri="{FF2B5EF4-FFF2-40B4-BE49-F238E27FC236}">
                <a16:creationId xmlns:a16="http://schemas.microsoft.com/office/drawing/2014/main" id="{1F3A6A2B-FBCC-4366-9E57-54385E916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0981" y="3689857"/>
            <a:ext cx="285750" cy="287338"/>
          </a:xfrm>
          <a:prstGeom prst="upArrow">
            <a:avLst>
              <a:gd name="adj1" fmla="val 50000"/>
              <a:gd name="adj2" fmla="val 25139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AutoShape 16">
            <a:extLst>
              <a:ext uri="{FF2B5EF4-FFF2-40B4-BE49-F238E27FC236}">
                <a16:creationId xmlns:a16="http://schemas.microsoft.com/office/drawing/2014/main" id="{60C3D85C-3DD1-48EF-8B56-5D95C4746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892" y="2636398"/>
            <a:ext cx="285898" cy="359792"/>
          </a:xfrm>
          <a:prstGeom prst="upArrow">
            <a:avLst>
              <a:gd name="adj1" fmla="val 50000"/>
              <a:gd name="adj2" fmla="val 25139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Nach oben gebogener Pfeil 1">
            <a:extLst>
              <a:ext uri="{FF2B5EF4-FFF2-40B4-BE49-F238E27FC236}">
                <a16:creationId xmlns:a16="http://schemas.microsoft.com/office/drawing/2014/main" id="{7AA3521C-324F-4D10-9C10-5B28E6926EBD}"/>
              </a:ext>
            </a:extLst>
          </p:cNvPr>
          <p:cNvSpPr/>
          <p:nvPr/>
        </p:nvSpPr>
        <p:spPr bwMode="auto">
          <a:xfrm flipH="1">
            <a:off x="3019161" y="3573016"/>
            <a:ext cx="3600000" cy="396000"/>
          </a:xfrm>
          <a:prstGeom prst="bentUpArrow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709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406688" y="1214833"/>
            <a:ext cx="873731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400" b="1" u="sng" dirty="0">
                <a:effectLst/>
                <a:latin typeface="Arial" pitchFamily="34" charset="0"/>
                <a:cs typeface="Arial" pitchFamily="34" charset="0"/>
              </a:rPr>
              <a:t>Voraussetzung</a:t>
            </a:r>
          </a:p>
          <a:p>
            <a:r>
              <a:rPr lang="de-DE" sz="2400" dirty="0">
                <a:effectLst/>
                <a:latin typeface="Arial" pitchFamily="34" charset="0"/>
                <a:cs typeface="Arial" pitchFamily="34" charset="0"/>
              </a:rPr>
              <a:t>Hauptschulabschluss </a:t>
            </a:r>
          </a:p>
          <a:p>
            <a:r>
              <a:rPr lang="de-DE" sz="2400" dirty="0">
                <a:cs typeface="Arial" pitchFamily="34" charset="0"/>
              </a:rPr>
              <a:t>und</a:t>
            </a:r>
            <a:endParaRPr lang="de-DE" sz="2400" dirty="0">
              <a:effectLst/>
              <a:latin typeface="Arial" pitchFamily="34" charset="0"/>
              <a:cs typeface="Arial" pitchFamily="34" charset="0"/>
            </a:endParaRPr>
          </a:p>
          <a:p>
            <a:r>
              <a:rPr lang="de-DE" sz="2400" dirty="0">
                <a:effectLst/>
                <a:latin typeface="Arial" pitchFamily="34" charset="0"/>
                <a:cs typeface="Arial" pitchFamily="34" charset="0"/>
              </a:rPr>
              <a:t>Nachweis eines Praktikumsplatzes für die fachpraktische Ausbildung</a:t>
            </a:r>
          </a:p>
          <a:p>
            <a:pPr marL="177800" indent="-177800">
              <a:buFont typeface="Arial" pitchFamily="34" charset="0"/>
              <a:buChar char="•"/>
            </a:pPr>
            <a:endParaRPr lang="de-DE" sz="2400" dirty="0">
              <a:cs typeface="Arial" pitchFamily="34" charset="0"/>
            </a:endParaRPr>
          </a:p>
          <a:p>
            <a:r>
              <a:rPr lang="de-DE" sz="2400" b="1" u="sng" dirty="0">
                <a:effectLst/>
                <a:latin typeface="Arial" pitchFamily="34" charset="0"/>
                <a:cs typeface="Arial" pitchFamily="34" charset="0"/>
              </a:rPr>
              <a:t>Dauer</a:t>
            </a:r>
            <a:endParaRPr lang="de-DE" sz="2400" dirty="0">
              <a:cs typeface="Arial" pitchFamily="34" charset="0"/>
            </a:endParaRPr>
          </a:p>
          <a:p>
            <a:r>
              <a:rPr lang="de-DE" sz="2400" dirty="0">
                <a:effectLst/>
                <a:latin typeface="Arial" pitchFamily="34" charset="0"/>
                <a:cs typeface="Arial" pitchFamily="34" charset="0"/>
              </a:rPr>
              <a:t>2 Jahre</a:t>
            </a:r>
          </a:p>
          <a:p>
            <a:r>
              <a:rPr lang="de-DE" sz="2400" dirty="0">
                <a:effectLst/>
                <a:latin typeface="Arial" pitchFamily="34" charset="0"/>
                <a:cs typeface="Arial" pitchFamily="34" charset="0"/>
              </a:rPr>
              <a:t>Fachstufe I: Teilzeitunterricht </a:t>
            </a:r>
            <a:r>
              <a:rPr lang="de-DE" sz="2400" dirty="0">
                <a:cs typeface="Arial" pitchFamily="34" charset="0"/>
              </a:rPr>
              <a:t>und Praktikum</a:t>
            </a:r>
            <a:endParaRPr lang="de-DE" sz="2400" dirty="0">
              <a:effectLst/>
              <a:latin typeface="Arial" pitchFamily="34" charset="0"/>
              <a:cs typeface="Arial" pitchFamily="34" charset="0"/>
            </a:endParaRPr>
          </a:p>
          <a:p>
            <a:r>
              <a:rPr lang="de-DE" sz="2400" dirty="0">
                <a:effectLst/>
                <a:latin typeface="Arial" pitchFamily="34" charset="0"/>
                <a:cs typeface="Arial" pitchFamily="34" charset="0"/>
              </a:rPr>
              <a:t>Fachstufe II: Vollzeitunterricht an 5 Tagen</a:t>
            </a:r>
          </a:p>
          <a:p>
            <a:pPr eaLnBrk="1" hangingPunct="1">
              <a:spcBef>
                <a:spcPts val="0"/>
              </a:spcBef>
              <a:buFont typeface="Arial" pitchFamily="34" charset="0"/>
              <a:buChar char="•"/>
              <a:tabLst>
                <a:tab pos="284163" algn="l"/>
              </a:tabLst>
            </a:pPr>
            <a:endParaRPr lang="de-DE" sz="2400" dirty="0"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tabLst>
                <a:tab pos="284163" algn="l"/>
              </a:tabLst>
            </a:pPr>
            <a:r>
              <a:rPr lang="de-DE" sz="2400" b="1" u="sng" dirty="0">
                <a:effectLst/>
                <a:latin typeface="Arial" pitchFamily="34" charset="0"/>
                <a:cs typeface="Arial" pitchFamily="34" charset="0"/>
              </a:rPr>
              <a:t>Abschluss</a:t>
            </a:r>
            <a:endParaRPr lang="de-DE" sz="2400" dirty="0">
              <a:effectLst/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tabLst>
                <a:tab pos="284163" algn="l"/>
              </a:tabLst>
            </a:pPr>
            <a:r>
              <a:rPr lang="de-DE" sz="2400" dirty="0">
                <a:solidFill>
                  <a:srgbClr val="33CC33"/>
                </a:solidFill>
                <a:effectLst/>
                <a:latin typeface="Arial" pitchFamily="34" charset="0"/>
                <a:cs typeface="Arial" pitchFamily="34" charset="0"/>
              </a:rPr>
              <a:t>Mittlerer Bildungsabschluss</a:t>
            </a:r>
          </a:p>
          <a:p>
            <a:endParaRPr lang="de-DE" sz="2400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12A90A5B-7BBC-4A56-9EA6-4F60DC7CA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8" y="0"/>
            <a:ext cx="6119812" cy="912813"/>
          </a:xfrm>
        </p:spPr>
        <p:txBody>
          <a:bodyPr/>
          <a:lstStyle/>
          <a:p>
            <a:r>
              <a:rPr lang="de-DE" dirty="0"/>
              <a:t>Allgemeine Informationen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2500602-478A-4306-B2C6-696C4B21C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4137-D484-40DC-AF2C-91627F68F2A1}" type="slidenum">
              <a:rPr lang="de-DE" altLang="de-DE" smtClean="0"/>
              <a:pPr/>
              <a:t>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893828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406688" y="1214833"/>
            <a:ext cx="8737312" cy="463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355600" eaLnBrk="1" hangingPunct="1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Besuch der </a:t>
            </a:r>
            <a:r>
              <a:rPr lang="de-DE" sz="2400" b="1" dirty="0">
                <a:latin typeface="Arial" pitchFamily="34" charset="0"/>
                <a:cs typeface="Arial" pitchFamily="34" charset="0"/>
              </a:rPr>
              <a:t>Fachoberschule</a:t>
            </a:r>
          </a:p>
          <a:p>
            <a:pPr marL="355600" indent="-355600" eaLnBrk="1" hangingPunct="1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de-DE" sz="2400" dirty="0">
                <a:latin typeface="Arial" pitchFamily="34" charset="0"/>
                <a:cs typeface="Arial" pitchFamily="34" charset="0"/>
              </a:rPr>
              <a:t>Besuch des </a:t>
            </a:r>
            <a:r>
              <a:rPr lang="de-DE" sz="2400" b="1" dirty="0">
                <a:latin typeface="Arial" pitchFamily="34" charset="0"/>
                <a:cs typeface="Arial" pitchFamily="34" charset="0"/>
              </a:rPr>
              <a:t>Beruflichen Oberstufengymnasiums </a:t>
            </a:r>
            <a:br>
              <a:rPr lang="de-DE" sz="2400" b="1" dirty="0">
                <a:latin typeface="Arial" pitchFamily="34" charset="0"/>
                <a:cs typeface="Arial" pitchFamily="34" charset="0"/>
              </a:rPr>
            </a:br>
            <a:r>
              <a:rPr lang="de-DE" sz="2400" dirty="0">
                <a:latin typeface="Arial" pitchFamily="34" charset="0"/>
                <a:cs typeface="Arial" pitchFamily="34" charset="0"/>
              </a:rPr>
              <a:t>(Klasse 11 mit Notenprofil)</a:t>
            </a:r>
          </a:p>
          <a:p>
            <a:pPr marL="355600" indent="-355600" eaLnBrk="1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de-DE" sz="2400" b="1" dirty="0">
                <a:latin typeface="Arial" pitchFamily="34" charset="0"/>
                <a:cs typeface="Arial" pitchFamily="34" charset="0"/>
              </a:rPr>
              <a:t>Berufsausbildung </a:t>
            </a:r>
            <a:br>
              <a:rPr lang="de-DE" sz="2400" b="1" dirty="0">
                <a:latin typeface="Arial" pitchFamily="34" charset="0"/>
                <a:cs typeface="Arial" pitchFamily="34" charset="0"/>
              </a:rPr>
            </a:br>
            <a:r>
              <a:rPr lang="de-DE" sz="2400" dirty="0">
                <a:latin typeface="Arial" pitchFamily="34" charset="0"/>
                <a:cs typeface="Arial" pitchFamily="34" charset="0"/>
              </a:rPr>
              <a:t>(bereits nach BFS-I möglich)</a:t>
            </a:r>
          </a:p>
          <a:p>
            <a:pPr eaLnBrk="1" hangingPunct="1">
              <a:spcBef>
                <a:spcPct val="20000"/>
              </a:spcBef>
            </a:pPr>
            <a:endParaRPr lang="de-DE" sz="2400" b="1" dirty="0">
              <a:effectLst/>
              <a:latin typeface="Arial" pitchFamily="34" charset="0"/>
              <a:cs typeface="Arial" pitchFamily="34" charset="0"/>
            </a:endParaRPr>
          </a:p>
          <a:p>
            <a:pPr marL="355600" indent="-355600" eaLnBrk="1" hangingPunct="1">
              <a:spcBef>
                <a:spcPct val="20000"/>
              </a:spcBef>
            </a:pPr>
            <a:r>
              <a:rPr lang="de-DE" sz="2400" dirty="0">
                <a:effectLst/>
                <a:latin typeface="Arial" pitchFamily="34" charset="0"/>
                <a:cs typeface="Arial" pitchFamily="34" charset="0"/>
              </a:rPr>
              <a:t>…</a:t>
            </a:r>
          </a:p>
          <a:p>
            <a:pPr marL="177800" indent="-177800">
              <a:buFont typeface="Arial" pitchFamily="34" charset="0"/>
              <a:buChar char="•"/>
            </a:pPr>
            <a:endParaRPr lang="de-DE" sz="2400" dirty="0">
              <a:effectLst/>
              <a:latin typeface="Arial" pitchFamily="34" charset="0"/>
              <a:cs typeface="Arial" pitchFamily="34" charset="0"/>
            </a:endParaRPr>
          </a:p>
          <a:p>
            <a:endParaRPr lang="de-DE" sz="2400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12A90A5B-7BBC-4A56-9EA6-4F60DC7CA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8" y="0"/>
            <a:ext cx="6119812" cy="912813"/>
          </a:xfrm>
        </p:spPr>
        <p:txBody>
          <a:bodyPr/>
          <a:lstStyle/>
          <a:p>
            <a:r>
              <a:rPr lang="de-DE" dirty="0"/>
              <a:t>Perspektiven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5FA9132-19BD-4E49-9A16-3E295E4D0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4137-D484-40DC-AF2C-91627F68F2A1}" type="slidenum">
              <a:rPr lang="de-DE" altLang="de-DE" smtClean="0"/>
              <a:pPr/>
              <a:t>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35344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ACC6E822-0699-408E-9DA2-43EADDC11CE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85775" y="2001838"/>
            <a:ext cx="8651875" cy="946150"/>
          </a:xfrm>
        </p:spPr>
        <p:txBody>
          <a:bodyPr/>
          <a:lstStyle/>
          <a:p>
            <a:pPr eaLnBrk="1" hangingPunct="1"/>
            <a:r>
              <a:rPr alt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Berufsfachschule</a:t>
            </a:r>
          </a:p>
        </p:txBody>
      </p:sp>
      <p:sp>
        <p:nvSpPr>
          <p:cNvPr id="5123" name="Untertitel 2">
            <a:extLst>
              <a:ext uri="{FF2B5EF4-FFF2-40B4-BE49-F238E27FC236}">
                <a16:creationId xmlns:a16="http://schemas.microsoft.com/office/drawing/2014/main" id="{CA03D52B-B41A-45DF-A9C6-40511C871ED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85775" y="3582988"/>
            <a:ext cx="6369050" cy="730250"/>
          </a:xfrm>
        </p:spPr>
        <p:txBody>
          <a:bodyPr/>
          <a:lstStyle/>
          <a:p>
            <a:pPr eaLnBrk="1" hangingPunct="1"/>
            <a:r>
              <a:rPr lang="de-DE" altLang="de-DE" dirty="0"/>
              <a:t>- Fachstufe I -</a:t>
            </a:r>
          </a:p>
        </p:txBody>
      </p:sp>
    </p:spTree>
    <p:extLst>
      <p:ext uri="{BB962C8B-B14F-4D97-AF65-F5344CB8AC3E}">
        <p14:creationId xmlns:p14="http://schemas.microsoft.com/office/powerpoint/2010/main" val="457298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33827F-4225-4ED7-8D02-BE4766C3D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Fachstufe I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6DF3E0F-A2E1-4421-8394-6D0C7DD6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2BD7-C966-451E-9646-53AE5E4D117D}" type="slidenum">
              <a:rPr lang="de-DE" altLang="de-DE" smtClean="0"/>
              <a:pPr/>
              <a:t>7</a:t>
            </a:fld>
            <a:endParaRPr lang="de-DE" alt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AF3E827-74DE-4A76-B167-94D4BCAC774B}"/>
              </a:ext>
            </a:extLst>
          </p:cNvPr>
          <p:cNvSpPr txBox="1"/>
          <p:nvPr/>
        </p:nvSpPr>
        <p:spPr>
          <a:xfrm>
            <a:off x="355002" y="1089338"/>
            <a:ext cx="8433996" cy="4455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cs typeface="Arial" pitchFamily="34" charset="0"/>
              </a:rPr>
              <a:t>Praktikum ist Bestandteil der Fachstufe I</a:t>
            </a:r>
          </a:p>
          <a:p>
            <a:pPr marL="355600" indent="-355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cs typeface="Arial" pitchFamily="34" charset="0"/>
              </a:rPr>
              <a:t>10-wöchige Einstiegsphase</a:t>
            </a:r>
          </a:p>
          <a:p>
            <a:pPr marL="355600" indent="-355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cs typeface="Arial" pitchFamily="34" charset="0"/>
              </a:rPr>
              <a:t>Zielvereinbarungs- und Lernberatungsgespräche</a:t>
            </a:r>
          </a:p>
          <a:p>
            <a:pPr marL="355600" indent="-355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cs typeface="Arial" pitchFamily="34" charset="0"/>
              </a:rPr>
              <a:t>Begleitung und Betreuung der Schüler während des Praktikums</a:t>
            </a:r>
          </a:p>
          <a:p>
            <a:pPr marL="355600" indent="-355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cs typeface="Arial" pitchFamily="34" charset="0"/>
              </a:rPr>
              <a:t>Einblicke in die Berufswelt durch Jahrespraktikum </a:t>
            </a:r>
          </a:p>
          <a:p>
            <a:pPr marL="355600" indent="-355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cs typeface="Arial" pitchFamily="34" charset="0"/>
              </a:rPr>
              <a:t>Stufenabschlusszeugnis nach Fachstufe I</a:t>
            </a:r>
          </a:p>
          <a:p>
            <a:pPr marL="355600" indent="-355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cs typeface="Arial" pitchFamily="34" charset="0"/>
              </a:rPr>
              <a:t>Versetzungsentscheidung nach Fachstufe I</a:t>
            </a:r>
          </a:p>
        </p:txBody>
      </p:sp>
    </p:spTree>
    <p:extLst>
      <p:ext uri="{BB962C8B-B14F-4D97-AF65-F5344CB8AC3E}">
        <p14:creationId xmlns:p14="http://schemas.microsoft.com/office/powerpoint/2010/main" val="2003340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>
            <a:extLst>
              <a:ext uri="{FF2B5EF4-FFF2-40B4-BE49-F238E27FC236}">
                <a16:creationId xmlns:a16="http://schemas.microsoft.com/office/drawing/2014/main" id="{12A90A5B-7BBC-4A56-9EA6-4F60DC7CA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8" y="0"/>
            <a:ext cx="6119812" cy="912813"/>
          </a:xfrm>
        </p:spPr>
        <p:txBody>
          <a:bodyPr/>
          <a:lstStyle/>
          <a:p>
            <a:r>
              <a:rPr lang="de-DE" dirty="0"/>
              <a:t>Praktikum Fachstufe I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10588A8-8AC1-4752-9788-FA0A3C87A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4137-D484-40DC-AF2C-91627F68F2A1}" type="slidenum">
              <a:rPr lang="de-DE" altLang="de-DE" smtClean="0"/>
              <a:pPr/>
              <a:t>8</a:t>
            </a:fld>
            <a:endParaRPr lang="de-DE" altLang="de-DE" dirty="0"/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00DFBFA6-1133-4887-A9B9-43A974565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912813"/>
            <a:ext cx="8028384" cy="3098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36000">
            <a:spAutoFit/>
          </a:bodyPr>
          <a:lstStyle/>
          <a:p>
            <a:pPr>
              <a:defRPr/>
            </a:pPr>
            <a:endParaRPr lang="de-DE" sz="2800" dirty="0"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defRPr/>
            </a:pPr>
            <a:r>
              <a:rPr lang="de-DE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Praktikum am KBBZ NK</a:t>
            </a:r>
          </a:p>
          <a:p>
            <a:pPr>
              <a:defRPr/>
            </a:pPr>
            <a:endParaRPr lang="de-DE" sz="28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de-DE" sz="2800" b="1" dirty="0">
                <a:solidFill>
                  <a:srgbClr val="99CC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Tagespraktikum</a:t>
            </a:r>
            <a:br>
              <a:rPr lang="de-DE" sz="2800" u="sng" dirty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de-DE" sz="2800" dirty="0"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1 Tag pro Woche über das ganze Schuljahr (außer in den Ferien)</a:t>
            </a:r>
          </a:p>
          <a:p>
            <a:pPr>
              <a:defRPr/>
            </a:pPr>
            <a:endParaRPr lang="de-DE" sz="2800" u="sng" dirty="0">
              <a:solidFill>
                <a:srgbClr val="99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76515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0D7456-3316-41D2-9E82-4BFD74EB9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Praktikum Fachstufe I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995F9C9-98E8-4760-87A2-3EA091986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2BD7-C966-451E-9646-53AE5E4D117D}" type="slidenum">
              <a:rPr lang="de-DE" altLang="de-DE" smtClean="0"/>
              <a:pPr/>
              <a:t>9</a:t>
            </a:fld>
            <a:endParaRPr lang="de-DE" altLang="de-DE"/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52CB0A62-E9A3-4870-A30B-9C10C7035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52" y="1176984"/>
            <a:ext cx="8395096" cy="5000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3600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de-DE" sz="2400" dirty="0">
                <a:cs typeface="Arial" pitchFamily="34" charset="0"/>
                <a:sym typeface="Wingdings" pitchFamily="2" charset="2"/>
              </a:rPr>
              <a:t>Praktikantenstelle in kaufmännischen Betrieben, Behörden oder entsprechenden Einrichtungen</a:t>
            </a:r>
            <a:br>
              <a:rPr lang="de-DE" sz="2400" dirty="0">
                <a:cs typeface="Arial" pitchFamily="34" charset="0"/>
                <a:sym typeface="Wingdings" pitchFamily="2" charset="2"/>
              </a:rPr>
            </a:br>
            <a:r>
              <a:rPr lang="de-DE" sz="2400" dirty="0">
                <a:cs typeface="Arial" pitchFamily="34" charset="0"/>
                <a:sym typeface="Wingdings" pitchFamily="2" charset="2"/>
              </a:rPr>
              <a:t> Liste mit Praktikumsstellen auf unserer Homepage</a:t>
            </a:r>
          </a:p>
          <a:p>
            <a:pPr>
              <a:lnSpc>
                <a:spcPct val="150000"/>
              </a:lnSpc>
              <a:defRPr/>
            </a:pPr>
            <a:endParaRPr lang="de-DE" sz="2400" b="1" dirty="0">
              <a:cs typeface="Arial" pitchFamily="34" charset="0"/>
              <a:sym typeface="Wingdings" pitchFamily="2" charset="2"/>
            </a:endParaRPr>
          </a:p>
          <a:p>
            <a:pPr>
              <a:lnSpc>
                <a:spcPct val="150000"/>
              </a:lnSpc>
              <a:defRPr/>
            </a:pPr>
            <a:r>
              <a:rPr lang="de-DE" sz="2400" b="1" dirty="0">
                <a:cs typeface="Arial" pitchFamily="34" charset="0"/>
                <a:sym typeface="Wingdings" pitchFamily="2" charset="2"/>
              </a:rPr>
              <a:t>Abschluss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cs typeface="Arial" pitchFamily="34" charset="0"/>
                <a:sym typeface="Wingdings" pitchFamily="2" charset="2"/>
              </a:rPr>
              <a:t>Betrieb bestätigt in einem Feedbackbogen den Erfolg des Praktikums</a:t>
            </a:r>
          </a:p>
          <a:p>
            <a:pPr marL="355600" indent="-3556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cs typeface="Arial" pitchFamily="34" charset="0"/>
                <a:sym typeface="Wingdings" pitchFamily="2" charset="2"/>
              </a:rPr>
              <a:t>Endgültige Feststellung des Ausbildungserfolges im betrieblichen Praktikum obliegt der Berufsfachschule</a:t>
            </a:r>
          </a:p>
        </p:txBody>
      </p:sp>
    </p:spTree>
    <p:extLst>
      <p:ext uri="{BB962C8B-B14F-4D97-AF65-F5344CB8AC3E}">
        <p14:creationId xmlns:p14="http://schemas.microsoft.com/office/powerpoint/2010/main" val="3199316700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598</Words>
  <Application>Microsoft Office PowerPoint</Application>
  <PresentationFormat>Bildschirmpräsentation (4:3)</PresentationFormat>
  <Paragraphs>234</Paragraphs>
  <Slides>26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3" baseType="lpstr">
      <vt:lpstr>ＭＳ Ｐゴシック</vt:lpstr>
      <vt:lpstr>Arial</vt:lpstr>
      <vt:lpstr>Calibri</vt:lpstr>
      <vt:lpstr>Tahoma</vt:lpstr>
      <vt:lpstr>Times New Roman</vt:lpstr>
      <vt:lpstr>Wingdings</vt:lpstr>
      <vt:lpstr>Benutzerdefiniertes Design</vt:lpstr>
      <vt:lpstr>Berufsfachschule</vt:lpstr>
      <vt:lpstr>Ihre Ansprechpartner</vt:lpstr>
      <vt:lpstr>Bildungswege</vt:lpstr>
      <vt:lpstr>Allgemeine Informationen</vt:lpstr>
      <vt:lpstr>Perspektiven</vt:lpstr>
      <vt:lpstr>Berufsfachschule</vt:lpstr>
      <vt:lpstr>Überblick Fachstufe I</vt:lpstr>
      <vt:lpstr>Praktikum Fachstufe I</vt:lpstr>
      <vt:lpstr>Praktikum Fachstufe I</vt:lpstr>
      <vt:lpstr>Information auf der Homepage</vt:lpstr>
      <vt:lpstr>Möglichkeiten Praktikum </vt:lpstr>
      <vt:lpstr>Praktikum Fachstufe I</vt:lpstr>
      <vt:lpstr>Stundentafel Fachstufe I</vt:lpstr>
      <vt:lpstr>Stundentafel Fachstufe I</vt:lpstr>
      <vt:lpstr>Stundentafel Fachstufe I</vt:lpstr>
      <vt:lpstr>Stundentafel Fachstufe I</vt:lpstr>
      <vt:lpstr>Berufsfachschule</vt:lpstr>
      <vt:lpstr>Versetzung in Fachstufe II</vt:lpstr>
      <vt:lpstr>Überblick Fachstufe II</vt:lpstr>
      <vt:lpstr>Stundentafel Fachstufe II</vt:lpstr>
      <vt:lpstr>Stundentafel Fachstufe II</vt:lpstr>
      <vt:lpstr>Abschlussprüfung Fachstufe II</vt:lpstr>
      <vt:lpstr>Anmeldeformular</vt:lpstr>
      <vt:lpstr>Kontakt</vt:lpstr>
      <vt:lpstr>Information auf der Homepage</vt:lpstr>
      <vt:lpstr>Vielen Dank für Ihre Aufmerksamkeit!</vt:lpstr>
    </vt:vector>
  </TitlesOfParts>
  <Company>J. Eberspächer GmbH &amp; Co. KG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Simone Groh</dc:creator>
  <cp:lastModifiedBy>Simone Groh</cp:lastModifiedBy>
  <cp:revision>136</cp:revision>
  <cp:lastPrinted>2021-01-25T11:18:08Z</cp:lastPrinted>
  <dcterms:created xsi:type="dcterms:W3CDTF">2010-12-16T09:10:14Z</dcterms:created>
  <dcterms:modified xsi:type="dcterms:W3CDTF">2025-09-10T08:11:41Z</dcterms:modified>
</cp:coreProperties>
</file>