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29"/>
  </p:notesMasterIdLst>
  <p:handoutMasterIdLst>
    <p:handoutMasterId r:id="rId30"/>
  </p:handoutMasterIdLst>
  <p:sldIdLst>
    <p:sldId id="274" r:id="rId2"/>
    <p:sldId id="602" r:id="rId3"/>
    <p:sldId id="594" r:id="rId4"/>
    <p:sldId id="590" r:id="rId5"/>
    <p:sldId id="600" r:id="rId6"/>
    <p:sldId id="605" r:id="rId7"/>
    <p:sldId id="606" r:id="rId8"/>
    <p:sldId id="596" r:id="rId9"/>
    <p:sldId id="611" r:id="rId10"/>
    <p:sldId id="612" r:id="rId11"/>
    <p:sldId id="613" r:id="rId12"/>
    <p:sldId id="614" r:id="rId13"/>
    <p:sldId id="615" r:id="rId14"/>
    <p:sldId id="616" r:id="rId15"/>
    <p:sldId id="617" r:id="rId16"/>
    <p:sldId id="607" r:id="rId17"/>
    <p:sldId id="609" r:id="rId18"/>
    <p:sldId id="610" r:id="rId19"/>
    <p:sldId id="608" r:id="rId20"/>
    <p:sldId id="618" r:id="rId21"/>
    <p:sldId id="619" r:id="rId22"/>
    <p:sldId id="620" r:id="rId23"/>
    <p:sldId id="621" r:id="rId24"/>
    <p:sldId id="622" r:id="rId25"/>
    <p:sldId id="623" r:id="rId26"/>
    <p:sldId id="631" r:id="rId27"/>
    <p:sldId id="532" r:id="rId28"/>
  </p:sldIdLst>
  <p:sldSz cx="9144000" cy="6858000" type="screen4x3"/>
  <p:notesSz cx="6888163" cy="100218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33CC33"/>
    <a:srgbClr val="1368B1"/>
    <a:srgbClr val="B8B8B8"/>
    <a:srgbClr val="3333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86790" autoAdjust="0"/>
  </p:normalViewPr>
  <p:slideViewPr>
    <p:cSldViewPr snapToGrid="0">
      <p:cViewPr varScale="1">
        <p:scale>
          <a:sx n="99" d="100"/>
          <a:sy n="99" d="100"/>
        </p:scale>
        <p:origin x="2130" y="9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38"/>
      </p:cViewPr>
      <p:guideLst/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8E2056D-FDFB-497E-93D7-6A2C322E11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C15CF1B-2D92-41AF-BCA7-A8190D7E42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fld id="{A4FAB2B5-EEC2-4540-BCFA-D3E8526D97F8}" type="datetimeFigureOut">
              <a:rPr lang="de-DE"/>
              <a:pPr>
                <a:defRPr/>
              </a:pPr>
              <a:t>10.09.2025</a:t>
            </a:fld>
            <a:endParaRPr lang="de-DE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8CFFE452-5AF2-4C59-8EB3-F188CE7A48B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8DE04104-53DB-4CAC-A015-215FC4312E8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CE018AC-B5AB-4474-8841-21F96A48E4E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7BD01C6-7A14-4E30-883F-B243F9E3CF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ADFB4F6-994D-4729-A57B-66E7F1AE22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0CD61A7-7E6C-4ADC-BD11-1AFB89CF01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A1D4CA0-7395-4020-8843-F444E48348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0814555-16B2-48D8-9411-A574F0CBFA2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70B8EB1-838F-4729-9185-05F4871E6B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865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BFE4E993-125A-4DFA-A037-B51949C01D1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96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37078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744538"/>
            <a:ext cx="2316163" cy="173672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5688" y="2647950"/>
            <a:ext cx="4986337" cy="4467225"/>
          </a:xfrm>
          <a:noFill/>
          <a:ln w="9525"/>
        </p:spPr>
        <p:txBody>
          <a:bodyPr/>
          <a:lstStyle/>
          <a:p>
            <a:pPr>
              <a:buFontTx/>
              <a:buChar char="•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3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>
            <a:extLst>
              <a:ext uri="{FF2B5EF4-FFF2-40B4-BE49-F238E27FC236}">
                <a16:creationId xmlns:a16="http://schemas.microsoft.com/office/drawing/2014/main" id="{A1DC71E6-7BE5-4955-AC56-DA3FC21E7D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3175" y="3275013"/>
            <a:ext cx="9144000" cy="3579812"/>
          </a:xfrm>
          <a:prstGeom prst="rect">
            <a:avLst/>
          </a:prstGeom>
          <a:solidFill>
            <a:srgbClr val="B8B8B8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 sz="2400">
              <a:ea typeface="ＭＳ Ｐゴシック" panose="020B0600070205080204" pitchFamily="34" charset="-128"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E7886CEF-5652-459F-B377-4A18A6B8730F}"/>
              </a:ext>
            </a:extLst>
          </p:cNvPr>
          <p:cNvCxnSpPr/>
          <p:nvPr userDrawn="1"/>
        </p:nvCxnSpPr>
        <p:spPr>
          <a:xfrm>
            <a:off x="0" y="3270250"/>
            <a:ext cx="9144000" cy="0"/>
          </a:xfrm>
          <a:prstGeom prst="line">
            <a:avLst/>
          </a:prstGeom>
          <a:ln w="889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mhsg\AppData\Local\Temp\Schullogo.jpg">
            <a:extLst>
              <a:ext uri="{FF2B5EF4-FFF2-40B4-BE49-F238E27FC236}">
                <a16:creationId xmlns:a16="http://schemas.microsoft.com/office/drawing/2014/main" id="{8BFA3392-5FB3-4C05-AF33-F935848171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0" y="-12700"/>
            <a:ext cx="38290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6383" y="2001117"/>
            <a:ext cx="8651266" cy="947449"/>
          </a:xfrm>
        </p:spPr>
        <p:txBody>
          <a:bodyPr anchor="b"/>
          <a:lstStyle>
            <a:lvl1pPr algn="l">
              <a:defRPr sz="4000">
                <a:solidFill>
                  <a:srgbClr val="33CC33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86383" y="3583566"/>
            <a:ext cx="6368442" cy="729816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CC1A6AE-C647-4A97-8FCD-CA04529E5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04D89-90A0-4039-B64B-EF98FF6DB2A2}" type="datetime1">
              <a:rPr lang="de-DE" smtClean="0"/>
              <a:t>10.09.2025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2B9858F-161E-4797-973E-EFEF3DD8F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</p:spTree>
    <p:extLst>
      <p:ext uri="{BB962C8B-B14F-4D97-AF65-F5344CB8AC3E}">
        <p14:creationId xmlns:p14="http://schemas.microsoft.com/office/powerpoint/2010/main" val="220953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52FD2-9F52-4CB1-AA17-74587718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EFCDA-6566-4F52-8C9F-DD840B5E1BAF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09EA5C-7D70-4574-B1AE-E8AE053E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712E06-5685-4E8C-9FF7-6F015A32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D0952-AF72-42D3-99A8-D9D35109FCA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95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3FB321-3A2F-4EB2-AA74-75B114AE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3198-AD4E-4963-A93E-3B80B4714A36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3823FD-D81B-4C6A-B12A-9401D64A0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FF82C0-EB26-46A6-8959-1EDD3A2A4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B5BCB-E388-4702-B492-8622A9ABD05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750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646" y="0"/>
            <a:ext cx="6119103" cy="963038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B3400F-158B-4B44-873C-9C56DEC54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CFB13-300A-45A7-9672-596EFB47DEC0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EBC9BB-E549-4DDF-AB86-41CB4F00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5DC36C-5B4B-407C-AC43-0DCF42EF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CEE7B83-4F2B-4126-9DC2-C60D795C25B7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0168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754FCA-11FD-4243-B37F-20A5E471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F8F5-24B3-4E2A-B94B-713284F49207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4A5A6B-9AAF-4280-B0D8-57512E461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0280BC-9036-402F-9C4B-C491FD07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6F32A-1EFF-4ADE-9BD4-314C5F22453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550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1915760-9066-4710-AFE6-5D8883EB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2AAFE-53F4-42B7-8973-C9591AEDDD90}" type="datetime1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885E036-0BE6-45AB-9614-F8441D9B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F4DFD95-AF24-4B61-AF4E-4B516D527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AD954-B250-49C5-B8DA-781534F627B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782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30E581-FA24-4B5B-8BEE-3CDBC8541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49D91-7B57-4549-B8AD-8E189275D20C}" type="datetime1">
              <a:rPr lang="de-DE" smtClean="0"/>
              <a:t>10.09.2025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2032CA7-0F90-490A-B49A-B58D074B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5F2B7FE-FFAD-46BC-B13F-A8B5ED45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55AF8-4CDD-43A7-96BD-FDDE1F8B19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4194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1B09A2B7-7A6B-49CE-B9FB-D6524A25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6E0C9-C271-46FE-830E-A25FA2A42A4B}" type="datetime1">
              <a:rPr lang="de-DE" smtClean="0"/>
              <a:t>10.09.2025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A70A25C5-55D9-4CC2-AC2A-DDD95CC2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312A48-66E2-4B18-94FD-45095DB5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12BD7-C966-451E-9646-53AE5E4D11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41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F343A147-9107-4D50-9046-76946D4C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2F374-685A-4914-BDA7-CBE698852993}" type="datetime1">
              <a:rPr lang="de-DE" smtClean="0"/>
              <a:t>10.09.2025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FCA82-BC3B-4B9A-81A4-A2F84C69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53B5C0F-3C49-4CC8-A4FA-153164935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D322-0AC0-4109-A051-F47BEDD68B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0086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F0C83EB-1B31-4AFF-A6BF-5573384AB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C56B2-B2F4-41E1-89A8-2CAF174DEE6F}" type="datetime1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486D10A-EB46-4E01-9A46-2FDFCC68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36A70D3-A593-4EE0-B4D1-3C1FB0A72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DEB53-81E8-4739-BAE6-B0259E37278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5504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DA9E78F-8205-49A1-A3D8-B4A51E25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7A12-8EB1-4FDE-B9FF-7521B1D4FEA0}" type="datetime1">
              <a:rPr lang="de-DE" smtClean="0"/>
              <a:t>10.09.2025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8F4EABF-649D-4054-8A50-2593F919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67B9649-B910-4EEB-8C45-8FC9538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6666D-EDC9-4D3E-BE86-9896DF9F53A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874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F0D9">
            <a:alpha val="5999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4">
            <a:extLst>
              <a:ext uri="{FF2B5EF4-FFF2-40B4-BE49-F238E27FC236}">
                <a16:creationId xmlns:a16="http://schemas.microsoft.com/office/drawing/2014/main" id="{E747244A-487D-4EEA-AA1A-1C2CD07594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56350"/>
            <a:ext cx="9144000" cy="50323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 sz="2400">
              <a:ea typeface="ＭＳ Ｐゴシック" panose="020B0600070205080204" pitchFamily="34" charset="-128"/>
            </a:endParaRP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28712FBD-EAEB-4186-BC38-FB90880BF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06AB-C062-4ED9-AF5B-B77148BF2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754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6D6453-482E-4141-AA52-7E763DBD9E89}" type="datetime1">
              <a:rPr lang="de-DE" smtClean="0"/>
              <a:t>10.09.2025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AF0DCF-9A99-47A6-8597-A43B6042A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754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S. Groh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BC0234-8266-4FCC-8AB6-FB6E9FFF8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65875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F86A2CB-8D46-44B3-8D53-15FC6244FF4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0" name="Rectangle 44">
            <a:extLst>
              <a:ext uri="{FF2B5EF4-FFF2-40B4-BE49-F238E27FC236}">
                <a16:creationId xmlns:a16="http://schemas.microsoft.com/office/drawing/2014/main" id="{FB3D9F11-01EC-4627-8972-B1B54A0686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9525"/>
            <a:ext cx="9144000" cy="922338"/>
          </a:xfrm>
          <a:prstGeom prst="rect">
            <a:avLst/>
          </a:prstGeom>
          <a:solidFill>
            <a:srgbClr val="C0C0C0"/>
          </a:solidFill>
          <a:ln>
            <a:noFill/>
          </a:ln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 sz="2400">
              <a:ea typeface="ＭＳ Ｐゴシック" panose="020B0600070205080204" pitchFamily="34" charset="-128"/>
            </a:endParaRPr>
          </a:p>
        </p:txBody>
      </p:sp>
      <p:sp>
        <p:nvSpPr>
          <p:cNvPr id="1032" name="Titelplatzhalter 1">
            <a:extLst>
              <a:ext uri="{FF2B5EF4-FFF2-40B4-BE49-F238E27FC236}">
                <a16:creationId xmlns:a16="http://schemas.microsoft.com/office/drawing/2014/main" id="{F51D66D9-B9CD-4189-B5C5-5F73C6377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1938" y="0"/>
            <a:ext cx="6119812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D0A48B90-3049-4D78-B6F0-03E43B3F87D7}"/>
              </a:ext>
            </a:extLst>
          </p:cNvPr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FD69529-DD77-419A-9800-C69F3A791005}"/>
              </a:ext>
            </a:extLst>
          </p:cNvPr>
          <p:cNvCxnSpPr/>
          <p:nvPr userDrawn="1"/>
        </p:nvCxnSpPr>
        <p:spPr>
          <a:xfrm>
            <a:off x="0" y="6332538"/>
            <a:ext cx="9144000" cy="0"/>
          </a:xfrm>
          <a:prstGeom prst="line">
            <a:avLst/>
          </a:pr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5" name="Picture 2" descr="C:\Users\mhsg\AppData\Local\Temp\Schullogo.jpg">
            <a:extLst>
              <a:ext uri="{FF2B5EF4-FFF2-40B4-BE49-F238E27FC236}">
                <a16:creationId xmlns:a16="http://schemas.microsoft.com/office/drawing/2014/main" id="{0F7EE9A0-8CCB-48F6-ACB7-2F19FD20A5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2209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de-DE" sz="3200" dirty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33CC33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CC6E822-0699-408E-9DA2-43EADDC11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85775" y="2001838"/>
            <a:ext cx="8651875" cy="946150"/>
          </a:xfrm>
        </p:spPr>
        <p:txBody>
          <a:bodyPr/>
          <a:lstStyle/>
          <a:p>
            <a:pPr eaLnBrk="1" hangingPunct="1"/>
            <a:r>
              <a:rPr lang="de-DE" sz="4400" dirty="0"/>
              <a:t>Fachoberschule</a:t>
            </a:r>
            <a:endParaRPr altLang="de-DE" sz="4800" dirty="0"/>
          </a:p>
        </p:txBody>
      </p:sp>
      <p:sp>
        <p:nvSpPr>
          <p:cNvPr id="5123" name="Untertitel 2">
            <a:extLst>
              <a:ext uri="{FF2B5EF4-FFF2-40B4-BE49-F238E27FC236}">
                <a16:creationId xmlns:a16="http://schemas.microsoft.com/office/drawing/2014/main" id="{CA03D52B-B41A-45DF-A9C6-40511C871E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5775" y="3582988"/>
            <a:ext cx="6369050" cy="730250"/>
          </a:xfrm>
        </p:spPr>
        <p:txBody>
          <a:bodyPr/>
          <a:lstStyle/>
          <a:p>
            <a:pPr eaLnBrk="1" hangingPunct="1"/>
            <a:r>
              <a:rPr lang="de-DE" altLang="de-DE" dirty="0"/>
              <a:t>- </a:t>
            </a:r>
            <a:r>
              <a:rPr lang="de-DE" altLang="de-DE" sz="2800" dirty="0"/>
              <a:t>Informationen zur Abschlussprüfung </a:t>
            </a:r>
            <a:r>
              <a:rPr lang="de-DE" altLang="de-DE" dirty="0"/>
              <a:t>-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 Schriftliche Prüfung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870939B8-6D24-4CDF-B986-AA89B48EE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6" y="1097668"/>
            <a:ext cx="8498241" cy="39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99CC00"/>
              </a:buClr>
              <a:defRPr/>
            </a:pPr>
            <a:r>
              <a:rPr lang="de-DE" sz="2400" b="1" u="sng" dirty="0"/>
              <a:t>Arithmetisches Mittel </a:t>
            </a:r>
          </a:p>
          <a:p>
            <a:pPr>
              <a:lnSpc>
                <a:spcPct val="150000"/>
              </a:lnSpc>
              <a:buClr>
                <a:srgbClr val="99CC00"/>
              </a:buClr>
              <a:defRPr/>
            </a:pPr>
            <a:r>
              <a:rPr lang="de-DE" sz="2400" dirty="0"/>
              <a:t>MP entfällt, wenn</a:t>
            </a:r>
            <a:br>
              <a:rPr lang="de-DE" sz="2400" dirty="0"/>
            </a:br>
            <a:r>
              <a:rPr lang="de-DE" sz="2400" dirty="0"/>
              <a:t>die Abweichung der Vornote und der Note in der schriftlichen Prüfung sich über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 oder vier </a:t>
            </a:r>
            <a:r>
              <a:rPr lang="de-DE" sz="2400" dirty="0"/>
              <a:t>Notenstufen erstreckt und die dem arithmetischen Mittel aus Vornote und Note in der schriftlichen Prüfung entsprechende Note als Endnote (EN) vorgesehen wird.</a:t>
            </a:r>
          </a:p>
        </p:txBody>
      </p:sp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37BDA058-4E4E-4606-9AE4-B25AEA5D0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277761"/>
              </p:ext>
            </p:extLst>
          </p:nvPr>
        </p:nvGraphicFramePr>
        <p:xfrm>
          <a:off x="4737552" y="4816659"/>
          <a:ext cx="2952330" cy="125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055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  <a:gridCol w="492055">
                  <a:extLst>
                    <a:ext uri="{9D8B030D-6E8A-4147-A177-3AD203B41FA5}">
                      <a16:colId xmlns:a16="http://schemas.microsoft.com/office/drawing/2014/main" val="2651755096"/>
                    </a:ext>
                  </a:extLst>
                </a:gridCol>
                <a:gridCol w="492055">
                  <a:extLst>
                    <a:ext uri="{9D8B030D-6E8A-4147-A177-3AD203B41FA5}">
                      <a16:colId xmlns:a16="http://schemas.microsoft.com/office/drawing/2014/main" val="1915241671"/>
                    </a:ext>
                  </a:extLst>
                </a:gridCol>
                <a:gridCol w="4920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808FB6-098E-421C-82BD-196435F2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FC27EF-570D-4529-A037-DD0FF7AB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97939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 Schriftliche Prüfung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1785FB7-B433-418E-B979-5CD76CE17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8" y="1137479"/>
            <a:ext cx="8588552" cy="29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Pendeln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MP entfällt, wenn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in zwei Fächern die Note der schriftlichen Prüfung und die Vornote um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de-DE" sz="2400" dirty="0"/>
              <a:t> Notenstufe voneinander abweichen und in dem einen Fach die höhere und in dem anderen Fach die niedrigere Note als Endnote vorgesehen wird.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0FE694FE-CE8A-4767-8BE3-CACA911AFB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765115"/>
              </p:ext>
            </p:extLst>
          </p:nvPr>
        </p:nvGraphicFramePr>
        <p:xfrm>
          <a:off x="386116" y="4330167"/>
          <a:ext cx="1771398" cy="125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50089347-35B3-42C4-8092-4250F3529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793560"/>
              </p:ext>
            </p:extLst>
          </p:nvPr>
        </p:nvGraphicFramePr>
        <p:xfrm>
          <a:off x="2546604" y="4359615"/>
          <a:ext cx="1771398" cy="125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84E31921-D231-4B24-81A9-2C1A97D32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50152"/>
              </p:ext>
            </p:extLst>
          </p:nvPr>
        </p:nvGraphicFramePr>
        <p:xfrm>
          <a:off x="4707092" y="4358886"/>
          <a:ext cx="1771398" cy="125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545750EB-8407-4FD8-B592-E079D6651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376234"/>
              </p:ext>
            </p:extLst>
          </p:nvPr>
        </p:nvGraphicFramePr>
        <p:xfrm>
          <a:off x="6888935" y="4359615"/>
          <a:ext cx="1771398" cy="1258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466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63CE3B-F0DD-448F-8590-700E4DB4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4489E5-EDA6-4310-961D-08F542D3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7124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 Schriftliche Prüfung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6C6A3517-2BC2-49B9-8D19-89B28D9F6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1137479"/>
            <a:ext cx="8462514" cy="29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Setzen (1)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MP entfällt, wenn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de-DE" sz="2400" dirty="0"/>
              <a:t>in einem Fach die Note der schriftlichen Prüfung und die Vornote um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Notenstufe </a:t>
            </a:r>
            <a:r>
              <a:rPr lang="de-DE" sz="2400" dirty="0"/>
              <a:t>voneinander abweichen und auf begründeten Vorschlag des Fachlehrers die höhere oder die niedrigere Note als Endnote vorgesehen wird.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B87270-AE79-4E68-949E-93CCAEA9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28B388-2319-432F-97C1-84EC1782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12</a:t>
            </a:fld>
            <a:endParaRPr lang="de-DE" altLang="de-DE" dirty="0"/>
          </a:p>
        </p:txBody>
      </p:sp>
      <p:graphicFrame>
        <p:nvGraphicFramePr>
          <p:cNvPr id="17" name="Tabelle 16">
            <a:extLst>
              <a:ext uri="{FF2B5EF4-FFF2-40B4-BE49-F238E27FC236}">
                <a16:creationId xmlns:a16="http://schemas.microsoft.com/office/drawing/2014/main" id="{2318DB32-FC2F-47F5-8477-4751B7AA5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075035"/>
              </p:ext>
            </p:extLst>
          </p:nvPr>
        </p:nvGraphicFramePr>
        <p:xfrm>
          <a:off x="6042268" y="4285253"/>
          <a:ext cx="1749796" cy="1726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oder 4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43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 Schriftliche Prüfung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6C6A3517-2BC2-49B9-8D19-89B28D9F6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1137479"/>
            <a:ext cx="8462514" cy="340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Setzen (2)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MP entfällt, wenn</a:t>
            </a: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de-DE" sz="2400" dirty="0"/>
              <a:t>die Note der schriftlichen Prüfung und die Vornote um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</a:t>
            </a:r>
            <a:r>
              <a:rPr lang="de-DE" sz="2400" dirty="0"/>
              <a:t> oder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fünf</a:t>
            </a:r>
            <a:r>
              <a:rPr lang="de-DE" sz="2400" dirty="0"/>
              <a:t>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Notenstufen</a:t>
            </a:r>
            <a:r>
              <a:rPr lang="de-DE" sz="2400" dirty="0"/>
              <a:t> voneinander abweichen, ist auf begründeten Vorschlag des Fachlehrers eine der beiden zwischen der Note der schriftlichen Prüfung und der Vornote liegenden Noten als Endnote vorzusehen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B87270-AE79-4E68-949E-93CCAEA9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28B388-2319-432F-97C1-84EC1782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13</a:t>
            </a:fld>
            <a:endParaRPr lang="de-DE" altLang="de-DE" dirty="0"/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3AA8EEAF-AB7B-4BEA-8843-54F07882B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263384"/>
              </p:ext>
            </p:extLst>
          </p:nvPr>
        </p:nvGraphicFramePr>
        <p:xfrm>
          <a:off x="6067313" y="4540718"/>
          <a:ext cx="1632182" cy="1726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6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oder 3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82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595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 Schriftliche Prüfung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B87270-AE79-4E68-949E-93CCAEA9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28B388-2319-432F-97C1-84EC1782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14</a:t>
            </a:fld>
            <a:endParaRPr lang="de-DE" altLang="de-DE" dirty="0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E4FB30F-DE47-4B00-A57A-4DF11F7DB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1137479"/>
            <a:ext cx="7437558" cy="1962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 Beachte: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    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VN und/oder SP liegen  unter „ausreichend“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>
                <a:sym typeface="Wingdings" panose="05000000000000000000" pitchFamily="2" charset="2"/>
              </a:rPr>
              <a:t> Bis zu 2 Mündliche Prüfungen notwendig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477865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CC6E822-0699-408E-9DA2-43EADDC11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85775" y="2001838"/>
            <a:ext cx="8651875" cy="946150"/>
          </a:xfrm>
        </p:spPr>
        <p:txBody>
          <a:bodyPr/>
          <a:lstStyle/>
          <a:p>
            <a:pPr eaLnBrk="1" hangingPunct="1"/>
            <a:r>
              <a:rPr alt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Fachoberschule</a:t>
            </a:r>
          </a:p>
        </p:txBody>
      </p:sp>
      <p:sp>
        <p:nvSpPr>
          <p:cNvPr id="5123" name="Untertitel 2">
            <a:extLst>
              <a:ext uri="{FF2B5EF4-FFF2-40B4-BE49-F238E27FC236}">
                <a16:creationId xmlns:a16="http://schemas.microsoft.com/office/drawing/2014/main" id="{CA03D52B-B41A-45DF-A9C6-40511C871E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5775" y="3582988"/>
            <a:ext cx="6369050" cy="730250"/>
          </a:xfrm>
        </p:spPr>
        <p:txBody>
          <a:bodyPr/>
          <a:lstStyle/>
          <a:p>
            <a:pPr eaLnBrk="1" hangingPunct="1"/>
            <a:r>
              <a:rPr lang="de-DE" altLang="de-DE" dirty="0"/>
              <a:t>- Mündliche Prüfung -</a:t>
            </a:r>
          </a:p>
        </p:txBody>
      </p:sp>
    </p:spTree>
    <p:extLst>
      <p:ext uri="{BB962C8B-B14F-4D97-AF65-F5344CB8AC3E}">
        <p14:creationId xmlns:p14="http://schemas.microsoft.com/office/powerpoint/2010/main" val="113315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06688" y="1214833"/>
            <a:ext cx="8737312" cy="2923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Zulassung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dirty="0"/>
          </a:p>
          <a:p>
            <a:pPr marL="346075" lvl="1" indent="-3556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Unmittelbar nach Festsetzung der Noten der schriftlichen Prüfung</a:t>
            </a:r>
          </a:p>
          <a:p>
            <a:pPr marL="346075" lvl="1" indent="-3556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durch Klassenkonferenz</a:t>
            </a:r>
          </a:p>
          <a:p>
            <a:pPr marL="346075" lvl="1" indent="-3556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Vorsitz: Schulleiter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D1E9DF1-1188-4253-8EF4-AF44E3CA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34D67FE-2450-48C8-AD3E-5C2FE3C3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67678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893206C-FC63-41F7-9355-F4938C034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1256304"/>
            <a:ext cx="7588250" cy="284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Clr>
                <a:srgbClr val="99CC00"/>
              </a:buClr>
              <a:defRPr/>
            </a:pPr>
            <a:r>
              <a:rPr lang="de-DE" sz="2400" b="1" u="sng" dirty="0"/>
              <a:t>Gegenstand</a:t>
            </a:r>
            <a:br>
              <a:rPr lang="de-DE" sz="2400" b="1" u="sng" dirty="0"/>
            </a:br>
            <a:endParaRPr lang="de-DE" sz="2400" b="1" u="sng" dirty="0"/>
          </a:p>
          <a:p>
            <a:pPr eaLnBrk="1" hangingPunct="1">
              <a:lnSpc>
                <a:spcPct val="150000"/>
              </a:lnSpc>
              <a:spcBef>
                <a:spcPct val="15000"/>
              </a:spcBef>
              <a:tabLst>
                <a:tab pos="284163" algn="l"/>
              </a:tabLst>
            </a:pPr>
            <a:r>
              <a:rPr lang="de-DE" sz="2400" dirty="0"/>
              <a:t>Alle Fächer  der Stundentafel (außer Sport) können Gegenstand der mündlichen Prüfung sein.</a:t>
            </a:r>
            <a:endParaRPr lang="de-DE" sz="2400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Clr>
                <a:srgbClr val="99CC00"/>
              </a:buClr>
              <a:defRPr/>
            </a:pPr>
            <a:endParaRPr lang="de-DE" sz="2400" b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6091A18-F154-4E23-8DDA-C7AD4FAE8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FAA663E-3D66-4896-A99A-E8581596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30811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59FB07E2-B9A0-400D-8A46-470732C3E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004" y="1166228"/>
            <a:ext cx="8399992" cy="388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Umfang</a:t>
            </a:r>
            <a:r>
              <a:rPr lang="de-DE" sz="2400" b="1" dirty="0"/>
              <a:t> 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dirty="0">
                <a:solidFill>
                  <a:srgbClr val="00CC00"/>
                </a:solidFill>
              </a:rPr>
              <a:t>höchstens zwei </a:t>
            </a:r>
            <a:r>
              <a:rPr lang="de-DE" sz="2400" dirty="0"/>
              <a:t>mündliche Prüfungen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Beantragung</a:t>
            </a:r>
            <a:r>
              <a:rPr lang="de-DE" sz="2400" dirty="0"/>
              <a:t> (freiwillig)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400" dirty="0"/>
              <a:t>bis drei Werktage vor Beginn der mündlichen Prüfung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400" dirty="0"/>
              <a:t>schriftlich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400" dirty="0"/>
              <a:t>beim Schulleiter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400" dirty="0"/>
              <a:t>Ausnahme: bereits 2 MP notwendig zum Bestehen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2092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893206C-FC63-41F7-9355-F4938C034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883770"/>
            <a:ext cx="7799388" cy="588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Zulassung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000" dirty="0"/>
              <a:t>Die Zulassung zur mündlichen Prüfung ist zu </a:t>
            </a:r>
            <a:r>
              <a:rPr lang="de-D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versagen</a:t>
            </a:r>
            <a:r>
              <a:rPr lang="de-DE" sz="2000" dirty="0"/>
              <a:t>,</a:t>
            </a:r>
          </a:p>
          <a:p>
            <a:pPr marL="457200" indent="-457200">
              <a:lnSpc>
                <a:spcPct val="130000"/>
              </a:lnSpc>
              <a:buClr>
                <a:schemeClr val="tx1"/>
              </a:buClr>
              <a:buAutoNum type="arabicPeriod"/>
              <a:defRPr/>
            </a:pPr>
            <a:r>
              <a:rPr lang="de-DE" sz="2000" dirty="0"/>
              <a:t>wenn in </a:t>
            </a:r>
            <a:r>
              <a:rPr lang="de-DE" sz="2000" u="sng" dirty="0"/>
              <a:t>einem</a:t>
            </a:r>
            <a:r>
              <a:rPr lang="de-DE" sz="2000" dirty="0"/>
              <a:t> schriftlichen Prüfungsfach  </a:t>
            </a:r>
            <a:br>
              <a:rPr lang="de-DE" sz="2000" dirty="0"/>
            </a:br>
            <a:r>
              <a:rPr lang="de-DE" sz="2000" b="1" dirty="0"/>
              <a:t>VN = SP = 6</a:t>
            </a:r>
            <a:br>
              <a:rPr lang="de-DE" sz="2000" b="1" dirty="0"/>
            </a:br>
            <a:endParaRPr lang="de-DE" sz="2000" b="1" dirty="0"/>
          </a:p>
          <a:p>
            <a:pPr marL="457200" indent="-457200">
              <a:lnSpc>
                <a:spcPct val="130000"/>
              </a:lnSpc>
              <a:buClr>
                <a:schemeClr val="tx1"/>
              </a:buClr>
              <a:buAutoNum type="arabicPeriod"/>
              <a:defRPr/>
            </a:pPr>
            <a:r>
              <a:rPr lang="de-DE" sz="2000" dirty="0"/>
              <a:t>wenn in </a:t>
            </a:r>
            <a:r>
              <a:rPr lang="de-DE" sz="2000" u="sng" dirty="0"/>
              <a:t>zwei</a:t>
            </a:r>
            <a:r>
              <a:rPr lang="de-DE" sz="2000" dirty="0"/>
              <a:t> oder </a:t>
            </a:r>
            <a:r>
              <a:rPr lang="de-DE" sz="2000" u="sng" dirty="0"/>
              <a:t>mehr</a:t>
            </a:r>
            <a:r>
              <a:rPr lang="de-DE" sz="2000" dirty="0"/>
              <a:t> schriftlichen Prüfungsfächern </a:t>
            </a:r>
            <a:br>
              <a:rPr lang="de-DE" sz="2000" dirty="0"/>
            </a:br>
            <a:r>
              <a:rPr lang="de-DE" sz="2000" b="1" dirty="0"/>
              <a:t>VN + SP &lt; 4</a:t>
            </a:r>
            <a:br>
              <a:rPr lang="de-DE" sz="2000" b="1" dirty="0"/>
            </a:br>
            <a:endParaRPr lang="de-DE" sz="2000" b="1" dirty="0"/>
          </a:p>
          <a:p>
            <a:pPr marL="457200" indent="-457200">
              <a:lnSpc>
                <a:spcPct val="130000"/>
              </a:lnSpc>
              <a:buClr>
                <a:schemeClr val="tx1"/>
              </a:buClr>
              <a:buAutoNum type="arabicPeriod"/>
              <a:defRPr/>
            </a:pPr>
            <a:r>
              <a:rPr lang="de-DE" sz="2000" dirty="0"/>
              <a:t>wenn in </a:t>
            </a:r>
            <a:r>
              <a:rPr lang="de-DE" sz="2000" u="sng" dirty="0"/>
              <a:t>mindestens drei </a:t>
            </a:r>
            <a:r>
              <a:rPr lang="de-DE" sz="2000" dirty="0"/>
              <a:t>schriftlichen Prüfungsfächern</a:t>
            </a:r>
            <a:br>
              <a:rPr lang="de-DE" sz="2000" dirty="0"/>
            </a:br>
            <a:r>
              <a:rPr lang="de-DE" sz="2000" b="1" dirty="0"/>
              <a:t>SP &lt; 4 und VN &lt; 3</a:t>
            </a:r>
            <a:br>
              <a:rPr lang="de-DE" sz="2000" b="1" dirty="0"/>
            </a:br>
            <a:r>
              <a:rPr lang="de-DE" sz="2000" dirty="0"/>
              <a:t>bzw.</a:t>
            </a:r>
            <a:br>
              <a:rPr lang="de-DE" sz="2000" dirty="0"/>
            </a:br>
            <a:r>
              <a:rPr lang="de-DE" sz="2000" b="1" dirty="0"/>
              <a:t>VN&lt; 4 und SP &lt; 3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dirty="0"/>
              <a:t>Die Prüfung ist in diesen Fällen nicht bestanden.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9D2545A4-0B3B-4429-B662-A584B3E26500}"/>
              </a:ext>
            </a:extLst>
          </p:cNvPr>
          <p:cNvGraphicFramePr>
            <a:graphicFrameLocks noGrp="1"/>
          </p:cNvGraphicFramePr>
          <p:nvPr/>
        </p:nvGraphicFramePr>
        <p:xfrm>
          <a:off x="6465912" y="1945660"/>
          <a:ext cx="1296144" cy="81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DC2F5DF-BB68-429D-AB70-F54672FDD194}"/>
              </a:ext>
            </a:extLst>
          </p:cNvPr>
          <p:cNvGraphicFramePr>
            <a:graphicFrameLocks noGrp="1"/>
          </p:cNvGraphicFramePr>
          <p:nvPr/>
        </p:nvGraphicFramePr>
        <p:xfrm>
          <a:off x="6468029" y="3392921"/>
          <a:ext cx="2088232" cy="81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651755096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EB424F94-C708-4184-92A5-5D4B2B3CE411}"/>
              </a:ext>
            </a:extLst>
          </p:cNvPr>
          <p:cNvGraphicFramePr>
            <a:graphicFrameLocks noGrp="1"/>
          </p:cNvGraphicFramePr>
          <p:nvPr/>
        </p:nvGraphicFramePr>
        <p:xfrm>
          <a:off x="6465912" y="4627699"/>
          <a:ext cx="2088232" cy="81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651755096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1E9547B2-C70C-4AA3-BC27-D8FD6CA76A50}"/>
              </a:ext>
            </a:extLst>
          </p:cNvPr>
          <p:cNvGraphicFramePr>
            <a:graphicFrameLocks noGrp="1"/>
          </p:cNvGraphicFramePr>
          <p:nvPr/>
        </p:nvGraphicFramePr>
        <p:xfrm>
          <a:off x="6465912" y="5475537"/>
          <a:ext cx="2088232" cy="811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1570030421"/>
                    </a:ext>
                  </a:extLst>
                </a:gridCol>
                <a:gridCol w="522058">
                  <a:extLst>
                    <a:ext uri="{9D8B030D-6E8A-4147-A177-3AD203B41FA5}">
                      <a16:colId xmlns:a16="http://schemas.microsoft.com/office/drawing/2014/main" val="2651755096"/>
                    </a:ext>
                  </a:extLst>
                </a:gridCol>
              </a:tblGrid>
              <a:tr h="273933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VN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rgbClr val="D3F9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47">
                <a:tc>
                  <a:txBody>
                    <a:bodyPr/>
                    <a:lstStyle/>
                    <a:p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53D23E-7D39-476D-9AF2-06BD1420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2DC0C8-FC7A-4643-B85B-40B653483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19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5432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548" y="116632"/>
            <a:ext cx="5592612" cy="638845"/>
          </a:xfrm>
        </p:spPr>
        <p:txBody>
          <a:bodyPr/>
          <a:lstStyle/>
          <a:p>
            <a:r>
              <a:rPr lang="de-DE" altLang="de-DE" dirty="0">
                <a:latin typeface="Arial" pitchFamily="34" charset="0"/>
                <a:cs typeface="Arial" pitchFamily="34" charset="0"/>
              </a:rPr>
              <a:t>Ihre Ansprechpartner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585934" y="1734582"/>
            <a:ext cx="2198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800" b="1" dirty="0"/>
              <a:t>Abteilungsleiterin </a:t>
            </a:r>
          </a:p>
          <a:p>
            <a:pPr algn="ctr"/>
            <a:r>
              <a:rPr lang="de-DE" sz="1800" b="1" dirty="0">
                <a:solidFill>
                  <a:srgbClr val="99CC00"/>
                </a:solidFill>
              </a:rPr>
              <a:t>Simone Groh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581379" y="3864536"/>
            <a:ext cx="2916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800" b="1"/>
            </a:lvl1pPr>
          </a:lstStyle>
          <a:p>
            <a:r>
              <a:rPr lang="de-DE" dirty="0"/>
              <a:t>Stellv. Abteilungsleiterin </a:t>
            </a:r>
            <a:br>
              <a:rPr lang="de-DE" dirty="0"/>
            </a:br>
            <a:r>
              <a:rPr lang="de-DE" dirty="0">
                <a:solidFill>
                  <a:srgbClr val="99CC00"/>
                </a:solidFill>
              </a:rPr>
              <a:t>Kirstin Zenner</a:t>
            </a:r>
          </a:p>
          <a:p>
            <a:endParaRPr lang="de-DE" dirty="0">
              <a:solidFill>
                <a:srgbClr val="99CC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824425" y="3862795"/>
            <a:ext cx="2646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de-DE"/>
            </a:defPPr>
            <a:lvl1pPr algn="ctr">
              <a:defRPr sz="1800" b="1"/>
            </a:lvl1pPr>
          </a:lstStyle>
          <a:p>
            <a:r>
              <a:rPr lang="de-DE" dirty="0"/>
              <a:t>Stellv. Abteilungsleiter</a:t>
            </a:r>
          </a:p>
          <a:p>
            <a:r>
              <a:rPr lang="de-DE" dirty="0">
                <a:solidFill>
                  <a:srgbClr val="99CC00"/>
                </a:solidFill>
              </a:rPr>
              <a:t>Markus Bouillon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342" y="4524764"/>
            <a:ext cx="1152000" cy="1469726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4AED34B8-9204-4646-8C10-7487155D1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48" y="1053606"/>
            <a:ext cx="8530814" cy="63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de-DE" sz="3200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33CC3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de-DE" altLang="de-DE" sz="2800" u="sng" kern="0" dirty="0">
                <a:solidFill>
                  <a:schemeClr val="tx1"/>
                </a:solidFill>
              </a:rPr>
              <a:t>Abteilung </a:t>
            </a:r>
            <a:r>
              <a:rPr lang="de-DE" altLang="de-DE" sz="2800" u="sng" kern="0" dirty="0" err="1">
                <a:solidFill>
                  <a:schemeClr val="tx1"/>
                </a:solidFill>
              </a:rPr>
              <a:t>BerufsQualifikation</a:t>
            </a:r>
            <a:r>
              <a:rPr lang="de-DE" altLang="de-DE" sz="2800" u="sng" kern="0" dirty="0">
                <a:solidFill>
                  <a:schemeClr val="tx1"/>
                </a:solidFill>
              </a:rPr>
              <a:t> / Fachoberschule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D68D5897-1428-42FF-8EF9-342A88969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</a:t>
            </a:fld>
            <a:endParaRPr lang="de-DE" altLang="de-DE"/>
          </a:p>
        </p:txBody>
      </p:sp>
      <p:pic>
        <p:nvPicPr>
          <p:cNvPr id="11" name="Grafik 10" descr="Ein Bild, das Person, darstellend enthält.&#10;&#10;Automatisch generierte Beschreibung">
            <a:extLst>
              <a:ext uri="{FF2B5EF4-FFF2-40B4-BE49-F238E27FC236}">
                <a16:creationId xmlns:a16="http://schemas.microsoft.com/office/drawing/2014/main" id="{3BF56723-C368-4B86-91A7-1BE83A0D5E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316" y="2369516"/>
            <a:ext cx="1004327" cy="150477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E0D753E-FAB6-43BC-9976-F76083C254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6802" y="4489720"/>
            <a:ext cx="1162060" cy="1504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62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Mündliche Prüfung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20</a:t>
            </a:fld>
            <a:endParaRPr lang="de-DE" altLang="de-DE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A0E683CE-6FD5-452D-A946-7DF226FFA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364" y="1166227"/>
            <a:ext cx="8186569" cy="388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 </a:t>
            </a:r>
            <a:r>
              <a:rPr lang="de-DE" sz="2400" b="1" u="sng" dirty="0"/>
              <a:t>Ablauf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endParaRPr lang="de-DE" sz="2400" b="1" dirty="0"/>
          </a:p>
          <a:p>
            <a:pPr marL="342900" lvl="1" indent="-3429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</a:t>
            </a:r>
            <a:r>
              <a:rPr lang="de-DE" sz="2400" dirty="0"/>
              <a:t> Schüler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müssen</a:t>
            </a:r>
            <a:r>
              <a:rPr lang="de-DE" sz="2400" dirty="0"/>
              <a:t> morgens anwesend sein!</a:t>
            </a:r>
          </a:p>
          <a:p>
            <a:pPr marL="333375" lvl="1" indent="-3429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Beginn 7:30 Uhr</a:t>
            </a:r>
          </a:p>
          <a:p>
            <a:pPr marL="333375" lvl="1" indent="-3429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Dauer: 20 Minuten</a:t>
            </a:r>
          </a:p>
          <a:p>
            <a:pPr marL="333375" lvl="1" indent="-3429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Erstprüfer (Fachlehrer) + Fremdprüfer</a:t>
            </a:r>
            <a:br>
              <a:rPr lang="de-DE" sz="2400" dirty="0"/>
            </a:br>
            <a:r>
              <a:rPr lang="de-DE" sz="2400" dirty="0"/>
              <a:t>+ evtl. Prüfungskommissar</a:t>
            </a:r>
          </a:p>
          <a:p>
            <a:pPr marL="333375" lvl="1" indent="-342900">
              <a:lnSpc>
                <a:spcPct val="130000"/>
              </a:lnSpc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/>
              <a:t>Nach Ablauf: Bekanntgabe Prüfungsergebnisse</a:t>
            </a:r>
          </a:p>
        </p:txBody>
      </p:sp>
    </p:spTree>
    <p:extLst>
      <p:ext uri="{BB962C8B-B14F-4D97-AF65-F5344CB8AC3E}">
        <p14:creationId xmlns:p14="http://schemas.microsoft.com/office/powerpoint/2010/main" val="394381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CC6E822-0699-408E-9DA2-43EADDC11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85775" y="2001838"/>
            <a:ext cx="8651875" cy="946150"/>
          </a:xfrm>
        </p:spPr>
        <p:txBody>
          <a:bodyPr/>
          <a:lstStyle/>
          <a:p>
            <a:pPr eaLnBrk="1" hangingPunct="1"/>
            <a:r>
              <a:rPr alt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Fachoberschule</a:t>
            </a:r>
          </a:p>
        </p:txBody>
      </p:sp>
      <p:sp>
        <p:nvSpPr>
          <p:cNvPr id="5123" name="Untertitel 2">
            <a:extLst>
              <a:ext uri="{FF2B5EF4-FFF2-40B4-BE49-F238E27FC236}">
                <a16:creationId xmlns:a16="http://schemas.microsoft.com/office/drawing/2014/main" id="{CA03D52B-B41A-45DF-A9C6-40511C871E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5775" y="3582988"/>
            <a:ext cx="7345792" cy="730250"/>
          </a:xfrm>
        </p:spPr>
        <p:txBody>
          <a:bodyPr/>
          <a:lstStyle/>
          <a:p>
            <a:pPr eaLnBrk="1" hangingPunct="1"/>
            <a:r>
              <a:rPr lang="de-DE" altLang="de-DE" dirty="0"/>
              <a:t>- Abschluss der Prüfung / Notenbekanntgabe -</a:t>
            </a:r>
          </a:p>
        </p:txBody>
      </p:sp>
    </p:spTree>
    <p:extLst>
      <p:ext uri="{BB962C8B-B14F-4D97-AF65-F5344CB8AC3E}">
        <p14:creationId xmlns:p14="http://schemas.microsoft.com/office/powerpoint/2010/main" val="2427710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Ergebnisfeststellung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22</a:t>
            </a:fld>
            <a:endParaRPr lang="de-DE" altLang="de-DE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2165E197-F1DF-4958-B98F-E3FF7A6E8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10" y="1246151"/>
            <a:ext cx="7588250" cy="388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 </a:t>
            </a:r>
            <a:r>
              <a:rPr lang="de-DE" sz="2400" b="1" u="sng" dirty="0"/>
              <a:t>Festlegung der Endnoten (EN)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dirty="0"/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Nicht-Prüfungsfächer: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 = EN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Prüfungsfächer: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(VN + SP + MP)/3 = EN</a:t>
            </a:r>
            <a:b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de-D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Beachte: Besondere Gewichtung möglich  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9548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Ergebnisfeststellung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23</a:t>
            </a:fld>
            <a:endParaRPr lang="de-DE" altLang="de-DE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52CBE4DA-4BE8-470B-B878-5652B6B0B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858" y="1246151"/>
            <a:ext cx="8326491" cy="1962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Ergebnis der Abschlussprüfung (1)</a:t>
            </a:r>
          </a:p>
          <a:p>
            <a:pPr marL="0" lvl="1" indent="-9525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/>
              <a:t>Die Prüfung ist bestanden, wenn </a:t>
            </a:r>
          </a:p>
          <a:p>
            <a:pPr marL="790575" lvl="2" indent="-342900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284163" algn="l"/>
              </a:tabLst>
              <a:defRPr/>
            </a:pPr>
            <a:r>
              <a:rPr lang="de-DE" sz="2400" dirty="0"/>
              <a:t>die Endnote in allen Prüfungsfächern</a:t>
            </a:r>
            <a:br>
              <a:rPr lang="de-DE" sz="2400" dirty="0"/>
            </a:br>
            <a:r>
              <a:rPr lang="de-DE" sz="2400" dirty="0"/>
              <a:t>mindestens „ausreichend“ ist.</a:t>
            </a:r>
          </a:p>
        </p:txBody>
      </p:sp>
    </p:spTree>
    <p:extLst>
      <p:ext uri="{BB962C8B-B14F-4D97-AF65-F5344CB8AC3E}">
        <p14:creationId xmlns:p14="http://schemas.microsoft.com/office/powerpoint/2010/main" val="151924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Ergebnisfeststellung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24</a:t>
            </a:fld>
            <a:endParaRPr lang="de-DE" altLang="de-DE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52CBE4DA-4BE8-470B-B878-5652B6B0B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858" y="1246151"/>
            <a:ext cx="8326491" cy="484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Ergebnis der Abschlussprüfung (2)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Die Prüfung ist bestanden, wenn </a:t>
            </a:r>
          </a:p>
          <a:p>
            <a:pPr marL="790575" lvl="2" indent="-342900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284163" algn="l"/>
              </a:tabLst>
              <a:defRPr/>
            </a:pPr>
            <a:r>
              <a:rPr lang="de-DE" sz="2400" dirty="0"/>
              <a:t>wenn die Endnote „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mangelhaft</a:t>
            </a:r>
            <a:r>
              <a:rPr lang="de-DE" sz="2400" dirty="0"/>
              <a:t>“ in höchstens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zwei</a:t>
            </a:r>
            <a:r>
              <a:rPr lang="de-DE" sz="2400" dirty="0"/>
              <a:t> Prüfungsfächern, von denen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 eines ein schriftliches Prüfungsfach</a:t>
            </a:r>
            <a:r>
              <a:rPr lang="de-DE" sz="2400" dirty="0"/>
              <a:t> sein darf, jeweils durch mindestens die Endnote „befriedigend“ in einem anderen Prüfungsfach ausgeglichen wird; dabei kann der Notenausgleich in einem schriftlichen Prüfungsfach nur durch ein anderes schriftliches Prüfungsfach erfolgen.</a:t>
            </a:r>
          </a:p>
        </p:txBody>
      </p:sp>
    </p:spTree>
    <p:extLst>
      <p:ext uri="{BB962C8B-B14F-4D97-AF65-F5344CB8AC3E}">
        <p14:creationId xmlns:p14="http://schemas.microsoft.com/office/powerpoint/2010/main" val="32588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Notenbekanntgabe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25</a:t>
            </a:fld>
            <a:endParaRPr lang="de-DE" altLang="de-DE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D8AA9C1-FC26-4BD0-8207-C51F55B49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42" y="1246151"/>
            <a:ext cx="7588250" cy="1962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 </a:t>
            </a:r>
            <a:r>
              <a:rPr lang="de-DE" sz="2400" b="1" u="sng" dirty="0"/>
              <a:t>Bekanntgabe der Ergebnisse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u="sng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Tag der Mündlichen Prüfung 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622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Wiederholung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E413E13-B937-434F-833E-7E455F13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1E5638-DE0B-4DA6-BFA1-52B62F96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26</a:t>
            </a:fld>
            <a:endParaRPr lang="de-DE" altLang="de-DE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D8AA9C1-FC26-4BD0-8207-C51F55B49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42" y="1246151"/>
            <a:ext cx="7588250" cy="1962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 </a:t>
            </a:r>
            <a:r>
              <a:rPr lang="de-DE" sz="2400" b="1" u="sng" dirty="0"/>
              <a:t>Wiederholung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u="sng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 err="1"/>
              <a:t>SuS</a:t>
            </a:r>
            <a:r>
              <a:rPr lang="de-DE" sz="2400" dirty="0"/>
              <a:t> sind automatisch bei Nicht-Bestehen angemeldet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endParaRPr lang="de-DE" sz="2400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5DADC093-138F-4FA6-823D-0B8F59931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3343308"/>
            <a:ext cx="7588250" cy="3403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 </a:t>
            </a:r>
            <a:r>
              <a:rPr lang="de-DE" sz="2400" b="1" u="sng" dirty="0"/>
              <a:t>Keine</a:t>
            </a:r>
            <a:r>
              <a:rPr lang="de-DE" sz="2400" u="sng" dirty="0"/>
              <a:t> </a:t>
            </a:r>
            <a:r>
              <a:rPr lang="de-DE" sz="2400" b="1" u="sng" dirty="0"/>
              <a:t>Wiederholung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400" b="1" u="sng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Bitte abmelden!!</a:t>
            </a:r>
            <a:br>
              <a:rPr lang="de-DE" sz="2400" dirty="0"/>
            </a:br>
            <a:r>
              <a:rPr lang="de-DE" sz="2400">
                <a:sym typeface="Wingdings" panose="05000000000000000000" pitchFamily="2" charset="2"/>
              </a:rPr>
              <a:t> </a:t>
            </a:r>
            <a:r>
              <a:rPr lang="de-DE" sz="2400"/>
              <a:t>Formular</a:t>
            </a:r>
            <a:endParaRPr lang="de-DE" sz="2400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dirty="0"/>
              <a:t>Wenn möglich bis zur MP, spätestens mit Abmeldung Schulbuchausleihe</a:t>
            </a:r>
          </a:p>
          <a:p>
            <a:pPr marL="447675" lvl="2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74903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6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el Erfolg&quot; Bilder – Durchsuchen 6,565 Archivfotos ...">
            <a:extLst>
              <a:ext uri="{FF2B5EF4-FFF2-40B4-BE49-F238E27FC236}">
                <a16:creationId xmlns:a16="http://schemas.microsoft.com/office/drawing/2014/main" id="{690E4554-9012-464D-BF36-11BEF8010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346" y="2388268"/>
            <a:ext cx="51625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01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06688" y="1214833"/>
            <a:ext cx="8737312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400" b="1" u="sng" dirty="0">
                <a:effectLst/>
                <a:latin typeface="Arial" pitchFamily="34" charset="0"/>
                <a:cs typeface="Arial" pitchFamily="34" charset="0"/>
              </a:rPr>
              <a:t>Schriftliche Prüfung</a:t>
            </a:r>
          </a:p>
          <a:p>
            <a:pPr marL="342900" indent="-342900" eaLnBrk="1" hangingPunct="1"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</a:pP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Deutsch</a:t>
            </a:r>
          </a:p>
          <a:p>
            <a:pPr marL="342900" indent="-342900" eaLnBrk="1" hangingPunct="1"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</a:pP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Mathematik</a:t>
            </a:r>
          </a:p>
          <a:p>
            <a:pPr marL="342900" indent="-342900" eaLnBrk="1" hangingPunct="1"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</a:pP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Fremdsprache (Französisch oder Englisch)</a:t>
            </a:r>
          </a:p>
          <a:p>
            <a:pPr marL="342900" indent="-342900" eaLnBrk="1" hangingPunct="1"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</a:pP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Betriebswirtschaftslehre</a:t>
            </a:r>
          </a:p>
          <a:p>
            <a:pPr marL="342900" indent="-342900" eaLnBrk="1" hangingPunct="1"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</a:pP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Betriebliches Rechnungswesen</a:t>
            </a:r>
          </a:p>
          <a:p>
            <a:pPr marL="342900" indent="-342900" eaLnBrk="1" hangingPunct="1"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</a:pPr>
            <a:endParaRPr lang="de-DE" sz="2400" dirty="0">
              <a:effectLst/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15000"/>
              </a:spcBef>
              <a:tabLst>
                <a:tab pos="284163" algn="l"/>
              </a:tabLst>
            </a:pPr>
            <a:r>
              <a:rPr lang="de-DE" sz="2400" b="1" u="sng" dirty="0">
                <a:cs typeface="Arial" pitchFamily="34" charset="0"/>
                <a:sym typeface="Wingdings" pitchFamily="2" charset="2"/>
              </a:rPr>
              <a:t>Mündliche Prüfung</a:t>
            </a:r>
          </a:p>
          <a:p>
            <a:pPr eaLnBrk="1" hangingPunct="1">
              <a:spcBef>
                <a:spcPct val="15000"/>
              </a:spcBef>
              <a:tabLst>
                <a:tab pos="284163" algn="l"/>
              </a:tabLst>
            </a:pP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je nach Notenbild </a:t>
            </a:r>
            <a:br>
              <a:rPr lang="de-DE" sz="2400" dirty="0">
                <a:effectLst/>
                <a:latin typeface="Arial" pitchFamily="34" charset="0"/>
                <a:cs typeface="Arial" pitchFamily="34" charset="0"/>
              </a:rPr>
            </a:br>
            <a:r>
              <a:rPr lang="de-DE" sz="2400" dirty="0">
                <a:effectLst/>
                <a:latin typeface="Arial" pitchFamily="34" charset="0"/>
                <a:cs typeface="Arial" pitchFamily="34" charset="0"/>
              </a:rPr>
              <a:t>(max. 2 Prüfungen)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Abschlussprüfung Klassenstufe 12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9E68F8-7C13-4F8C-971E-5116D5FF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5BF107-8D64-4547-A2B4-B205D3D9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5660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CC6E822-0699-408E-9DA2-43EADDC11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85775" y="2001838"/>
            <a:ext cx="8651875" cy="946150"/>
          </a:xfrm>
        </p:spPr>
        <p:txBody>
          <a:bodyPr/>
          <a:lstStyle/>
          <a:p>
            <a:pPr eaLnBrk="1" hangingPunct="1"/>
            <a:r>
              <a:rPr alt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Fachoberschule</a:t>
            </a:r>
          </a:p>
        </p:txBody>
      </p:sp>
      <p:sp>
        <p:nvSpPr>
          <p:cNvPr id="5123" name="Untertitel 2">
            <a:extLst>
              <a:ext uri="{FF2B5EF4-FFF2-40B4-BE49-F238E27FC236}">
                <a16:creationId xmlns:a16="http://schemas.microsoft.com/office/drawing/2014/main" id="{CA03D52B-B41A-45DF-A9C6-40511C871E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5775" y="3582988"/>
            <a:ext cx="6369050" cy="730250"/>
          </a:xfrm>
        </p:spPr>
        <p:txBody>
          <a:bodyPr/>
          <a:lstStyle/>
          <a:p>
            <a:pPr eaLnBrk="1" hangingPunct="1"/>
            <a:r>
              <a:rPr lang="de-DE" altLang="de-DE" dirty="0"/>
              <a:t>- Schriftliche Prüfung -</a:t>
            </a:r>
          </a:p>
        </p:txBody>
      </p:sp>
    </p:spTree>
    <p:extLst>
      <p:ext uri="{BB962C8B-B14F-4D97-AF65-F5344CB8AC3E}">
        <p14:creationId xmlns:p14="http://schemas.microsoft.com/office/powerpoint/2010/main" val="17484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06688" y="1214833"/>
            <a:ext cx="8737312" cy="5009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400" b="1" u="sng" dirty="0">
                <a:cs typeface="Arial" pitchFamily="34" charset="0"/>
              </a:rPr>
              <a:t>Zulassung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alle Schüler der Klassenstufe 12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Voraussetzung: </a:t>
            </a:r>
            <a:r>
              <a:rPr lang="de-DE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ordnungsgemäßer</a:t>
            </a:r>
            <a:r>
              <a:rPr lang="de-DE" sz="2400" dirty="0">
                <a:cs typeface="Arial" pitchFamily="34" charset="0"/>
              </a:rPr>
              <a:t> Schulbesuch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endParaRPr lang="de-DE" sz="2400" dirty="0">
              <a:cs typeface="Arial" pitchFamily="34" charset="0"/>
            </a:endParaRP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Vornotenkonferenz</a:t>
            </a:r>
          </a:p>
          <a:p>
            <a:pPr marL="0" lvl="2" eaLnBrk="1" hangingPunct="1">
              <a:lnSpc>
                <a:spcPct val="130000"/>
              </a:lnSpc>
              <a:spcBef>
                <a:spcPct val="15000"/>
              </a:spcBef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Vornote (VN) in einem Prüfungsfach =  </a:t>
            </a:r>
            <a:br>
              <a:rPr lang="de-DE" sz="2400" dirty="0">
                <a:cs typeface="Arial" pitchFamily="34" charset="0"/>
              </a:rPr>
            </a:br>
            <a:r>
              <a:rPr lang="de-DE" sz="2400" dirty="0">
                <a:cs typeface="Arial" pitchFamily="34" charset="0"/>
              </a:rPr>
              <a:t>Ergebnis einer wertenden fachlich-pädagogischen Gesamtbeurteilung der in diesem Fach in der Klassenstufe 12 erbrachten Leistungen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endParaRPr lang="de-DE" sz="2400" dirty="0">
              <a:cs typeface="Arial" pitchFamily="34" charset="0"/>
            </a:endParaRP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BF33CA-9229-4882-8C35-35D869A1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FE3441-64E3-46BE-856E-1C3462FC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73858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06688" y="1214833"/>
            <a:ext cx="8737312" cy="4474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2400" b="1" u="sng" dirty="0">
                <a:cs typeface="Arial" pitchFamily="34" charset="0"/>
              </a:rPr>
              <a:t>Rücktritt</a:t>
            </a:r>
          </a:p>
          <a:p>
            <a:pPr marL="0" lvl="2" eaLnBrk="1" hangingPunct="1">
              <a:lnSpc>
                <a:spcPct val="130000"/>
              </a:lnSpc>
              <a:spcBef>
                <a:spcPct val="15000"/>
              </a:spcBef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Freiwilliger Rücktritt  ≙ nicht bestandene Abschlussprüfung</a:t>
            </a:r>
            <a:br>
              <a:rPr lang="de-DE" sz="2400" dirty="0">
                <a:cs typeface="Arial" pitchFamily="34" charset="0"/>
              </a:rPr>
            </a:br>
            <a:r>
              <a:rPr lang="de-DE" sz="2400" dirty="0">
                <a:cs typeface="Arial" pitchFamily="34" charset="0"/>
                <a:sym typeface="Wingdings" panose="05000000000000000000" pitchFamily="2" charset="2"/>
              </a:rPr>
              <a:t> nur noch 1 x Wiederholung möglich</a:t>
            </a:r>
          </a:p>
          <a:p>
            <a:pPr marL="803275" lvl="2" indent="-355600">
              <a:lnSpc>
                <a:spcPct val="130000"/>
              </a:lnSpc>
              <a:buClr>
                <a:srgbClr val="99CC00"/>
              </a:buClr>
              <a:buFont typeface="Wingdings" pitchFamily="2" charset="2"/>
              <a:buChar char="§"/>
              <a:tabLst>
                <a:tab pos="284163" algn="l"/>
              </a:tabLst>
              <a:defRPr/>
            </a:pPr>
            <a:endParaRPr lang="de-DE" sz="2400" dirty="0">
              <a:sym typeface="Wingdings" panose="05000000000000000000" pitchFamily="2" charset="2"/>
            </a:endParaRPr>
          </a:p>
          <a:p>
            <a:pPr marL="0" lvl="1">
              <a:lnSpc>
                <a:spcPct val="130000"/>
              </a:lnSpc>
              <a:buClr>
                <a:srgbClr val="99CC00"/>
              </a:buClr>
              <a:tabLst>
                <a:tab pos="284163" algn="l"/>
              </a:tabLst>
              <a:defRPr/>
            </a:pPr>
            <a:r>
              <a:rPr lang="de-DE" sz="2400" b="1" u="sng" dirty="0">
                <a:cs typeface="Arial" pitchFamily="34" charset="0"/>
              </a:rPr>
              <a:t>Versäumnis einer Prüfung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mit Attest: Einreichung am gleichen Tag</a:t>
            </a:r>
            <a:br>
              <a:rPr lang="de-DE" sz="2400" dirty="0">
                <a:cs typeface="Arial" pitchFamily="34" charset="0"/>
              </a:rPr>
            </a:br>
            <a:r>
              <a:rPr lang="de-DE" sz="2400" dirty="0">
                <a:cs typeface="Arial" pitchFamily="34" charset="0"/>
              </a:rPr>
              <a:t>=&gt; Nachtermin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ohne Attest: Prüfung nicht bestanden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Unverzügliche Information der Schule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8E0888D-59F1-46A0-A13A-9BEC8AE3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3A89F3A-854A-4AE1-A9FC-D54D18605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30038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61937" y="1214833"/>
            <a:ext cx="8882063" cy="475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400" b="1" u="sng" dirty="0"/>
              <a:t>Ablauf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Beginn: 8:00 Uhr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Früheste Abgabe: 10:00 Uhr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Beachtung zugelassener Hilfsmittel (+ </a:t>
            </a:r>
            <a:r>
              <a:rPr lang="de-DE" sz="2400" dirty="0" err="1">
                <a:cs typeface="Arial" pitchFamily="34" charset="0"/>
              </a:rPr>
              <a:t>Tippex</a:t>
            </a:r>
            <a:r>
              <a:rPr lang="de-DE" sz="2400" dirty="0">
                <a:cs typeface="Arial" pitchFamily="34" charset="0"/>
              </a:rPr>
              <a:t> etc. mitbringen)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Keine Täuschungsversuche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Keine Smartphones/Smartwatches im Prüfungsraum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Bogen + Konzeptpapier der Schule</a:t>
            </a:r>
            <a:br>
              <a:rPr lang="de-DE" sz="2400" dirty="0">
                <a:cs typeface="Arial" pitchFamily="34" charset="0"/>
              </a:rPr>
            </a:br>
            <a:r>
              <a:rPr lang="de-DE" sz="2400" dirty="0">
                <a:cs typeface="Arial" pitchFamily="34" charset="0"/>
              </a:rPr>
              <a:t>(Deckblatt, Rand, Name, Seitenzahlen)</a:t>
            </a:r>
          </a:p>
          <a:p>
            <a:pPr marL="342900" lvl="2" indent="-342900" eaLnBrk="1" hangingPunct="1">
              <a:lnSpc>
                <a:spcPct val="130000"/>
              </a:lnSpc>
              <a:spcBef>
                <a:spcPct val="1500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4163" algn="l"/>
              </a:tabLst>
              <a:defRPr/>
            </a:pPr>
            <a:r>
              <a:rPr lang="de-DE" sz="2400" dirty="0">
                <a:cs typeface="Arial" pitchFamily="34" charset="0"/>
              </a:rPr>
              <a:t>Bei Verspätung: Meldung beim Schulleiter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Schriftliche Prüfung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23A3E7B-8505-4329-963B-0859C03CF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E55BF7-FDFD-48A4-AD90-526E0DA3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3397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CC6E822-0699-408E-9DA2-43EADDC11C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85775" y="2001838"/>
            <a:ext cx="8651875" cy="946150"/>
          </a:xfrm>
        </p:spPr>
        <p:txBody>
          <a:bodyPr/>
          <a:lstStyle/>
          <a:p>
            <a:pPr eaLnBrk="1" hangingPunct="1"/>
            <a:r>
              <a:rPr alt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Fachoberschule</a:t>
            </a:r>
          </a:p>
        </p:txBody>
      </p:sp>
      <p:sp>
        <p:nvSpPr>
          <p:cNvPr id="5123" name="Untertitel 2">
            <a:extLst>
              <a:ext uri="{FF2B5EF4-FFF2-40B4-BE49-F238E27FC236}">
                <a16:creationId xmlns:a16="http://schemas.microsoft.com/office/drawing/2014/main" id="{CA03D52B-B41A-45DF-A9C6-40511C871ED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5775" y="3582988"/>
            <a:ext cx="6369050" cy="730250"/>
          </a:xfrm>
        </p:spPr>
        <p:txBody>
          <a:bodyPr/>
          <a:lstStyle/>
          <a:p>
            <a:pPr eaLnBrk="1" hangingPunct="1"/>
            <a:r>
              <a:rPr lang="de-DE" altLang="de-DE" dirty="0"/>
              <a:t>- Ergebnis der schriftlichen Prüfung -</a:t>
            </a:r>
          </a:p>
        </p:txBody>
      </p:sp>
    </p:spTree>
    <p:extLst>
      <p:ext uri="{BB962C8B-B14F-4D97-AF65-F5344CB8AC3E}">
        <p14:creationId xmlns:p14="http://schemas.microsoft.com/office/powerpoint/2010/main" val="583959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12A90A5B-7BBC-4A56-9EA6-4F60DC7CA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937" y="0"/>
            <a:ext cx="6655229" cy="912813"/>
          </a:xfrm>
        </p:spPr>
        <p:txBody>
          <a:bodyPr/>
          <a:lstStyle/>
          <a:p>
            <a:r>
              <a:rPr lang="de-DE" dirty="0"/>
              <a:t>Ergebnis Schriftliche Prüfung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D1A91E28-DB3D-45E6-B485-B4567CBE7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937" y="1222418"/>
            <a:ext cx="7588250" cy="563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800" dirty="0"/>
              <a:t> MP entfällt, wenn </a:t>
            </a:r>
            <a:r>
              <a:rPr lang="de-DE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 = SP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800" dirty="0"/>
              <a:t> Alle anderen Fälle werden geprüft.</a:t>
            </a:r>
            <a:br>
              <a:rPr lang="de-DE" sz="2800" dirty="0"/>
            </a:br>
            <a:r>
              <a:rPr lang="de-DE" sz="2800" dirty="0"/>
              <a:t>     </a:t>
            </a:r>
            <a:r>
              <a:rPr lang="de-DE" sz="2800" u="sng" dirty="0"/>
              <a:t>3 Möglichkeiten</a:t>
            </a:r>
            <a:r>
              <a:rPr lang="de-DE" sz="2800" dirty="0"/>
              <a:t>: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Arithmetisches Mittel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Setzen</a:t>
            </a:r>
          </a:p>
          <a:p>
            <a:pPr marL="914400" lvl="1" indent="-457200">
              <a:lnSpc>
                <a:spcPct val="130000"/>
              </a:lnSpc>
              <a:buFont typeface="Arial" panose="020B0604020202020204" pitchFamily="34" charset="0"/>
              <a:buChar char="•"/>
              <a:defRPr/>
            </a:pPr>
            <a:r>
              <a:rPr lang="de-DE" sz="2800" dirty="0"/>
              <a:t>Pendeln</a:t>
            </a:r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800" b="1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endParaRPr lang="de-DE" sz="2800" b="1" dirty="0"/>
          </a:p>
          <a:p>
            <a:pPr>
              <a:lnSpc>
                <a:spcPct val="130000"/>
              </a:lnSpc>
              <a:buClr>
                <a:srgbClr val="99CC00"/>
              </a:buClr>
              <a:defRPr/>
            </a:pPr>
            <a:r>
              <a:rPr lang="de-DE" sz="2800" b="1" dirty="0"/>
              <a:t> </a:t>
            </a:r>
            <a:endParaRPr lang="de-DE" sz="2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7D6B3C-1838-4F8D-9B3A-18EE2206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Groh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4B6CA1-86C4-475C-A646-1E4237A2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E7B83-4F2B-4126-9DC2-C60D795C25B7}" type="slidenum">
              <a:rPr lang="de-DE" altLang="de-DE" smtClean="0"/>
              <a:pPr/>
              <a:t>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53869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957</Words>
  <Application>Microsoft Office PowerPoint</Application>
  <PresentationFormat>Bildschirmpräsentation (4:3)</PresentationFormat>
  <Paragraphs>277</Paragraphs>
  <Slides>27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2" baseType="lpstr">
      <vt:lpstr>ＭＳ Ｐゴシック</vt:lpstr>
      <vt:lpstr>Arial</vt:lpstr>
      <vt:lpstr>Calibri</vt:lpstr>
      <vt:lpstr>Wingdings</vt:lpstr>
      <vt:lpstr>Benutzerdefiniertes Design</vt:lpstr>
      <vt:lpstr>Fachoberschule</vt:lpstr>
      <vt:lpstr>Ihre Ansprechpartner</vt:lpstr>
      <vt:lpstr>Abschlussprüfung Klassenstufe 12</vt:lpstr>
      <vt:lpstr>Fachoberschule</vt:lpstr>
      <vt:lpstr>Schriftliche Prüfung</vt:lpstr>
      <vt:lpstr>Schriftliche Prüfung</vt:lpstr>
      <vt:lpstr>Schriftliche Prüfung</vt:lpstr>
      <vt:lpstr>Fachoberschule</vt:lpstr>
      <vt:lpstr>Ergebnis Schriftliche Prüfung</vt:lpstr>
      <vt:lpstr>Ergebnis Schriftliche Prüfung</vt:lpstr>
      <vt:lpstr>Ergebnis Schriftliche Prüfung</vt:lpstr>
      <vt:lpstr>Ergebnis Schriftliche Prüfung</vt:lpstr>
      <vt:lpstr>Ergebnis Schriftliche Prüfung</vt:lpstr>
      <vt:lpstr>Ergebnis Schriftliche Prüfung</vt:lpstr>
      <vt:lpstr>Fachoberschule</vt:lpstr>
      <vt:lpstr>Mündliche Prüfung</vt:lpstr>
      <vt:lpstr>Mündliche Prüfung</vt:lpstr>
      <vt:lpstr>Mündliche Prüfung</vt:lpstr>
      <vt:lpstr>Mündliche Prüfung</vt:lpstr>
      <vt:lpstr>Mündliche Prüfung</vt:lpstr>
      <vt:lpstr>Fachoberschule</vt:lpstr>
      <vt:lpstr>Ergebnisfeststellung</vt:lpstr>
      <vt:lpstr>Ergebnisfeststellung</vt:lpstr>
      <vt:lpstr>Ergebnisfeststellung</vt:lpstr>
      <vt:lpstr>Notenbekanntgabe</vt:lpstr>
      <vt:lpstr>Wiederholung</vt:lpstr>
      <vt:lpstr>PowerPoint-Präsentation</vt:lpstr>
    </vt:vector>
  </TitlesOfParts>
  <Company>J. Eberspächer GmbH &amp; Co. 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Simone Groh</dc:creator>
  <cp:lastModifiedBy>Simone Groh</cp:lastModifiedBy>
  <cp:revision>130</cp:revision>
  <cp:lastPrinted>2021-01-25T11:18:08Z</cp:lastPrinted>
  <dcterms:created xsi:type="dcterms:W3CDTF">2010-12-16T09:10:14Z</dcterms:created>
  <dcterms:modified xsi:type="dcterms:W3CDTF">2025-09-10T08:09:30Z</dcterms:modified>
</cp:coreProperties>
</file>