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9"/>
  </p:notesMasterIdLst>
  <p:handoutMasterIdLst>
    <p:handoutMasterId r:id="rId30"/>
  </p:handoutMasterIdLst>
  <p:sldIdLst>
    <p:sldId id="274" r:id="rId2"/>
    <p:sldId id="602" r:id="rId3"/>
    <p:sldId id="548" r:id="rId4"/>
    <p:sldId id="579" r:id="rId5"/>
    <p:sldId id="580" r:id="rId6"/>
    <p:sldId id="581" r:id="rId7"/>
    <p:sldId id="582" r:id="rId8"/>
    <p:sldId id="584" r:id="rId9"/>
    <p:sldId id="583" r:id="rId10"/>
    <p:sldId id="587" r:id="rId11"/>
    <p:sldId id="601" r:id="rId12"/>
    <p:sldId id="585" r:id="rId13"/>
    <p:sldId id="586" r:id="rId14"/>
    <p:sldId id="588" r:id="rId15"/>
    <p:sldId id="600" r:id="rId16"/>
    <p:sldId id="590" r:id="rId17"/>
    <p:sldId id="589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272" r:id="rId28"/>
  </p:sldIdLst>
  <p:sldSz cx="9144000" cy="6858000" type="screen4x3"/>
  <p:notesSz cx="6888163" cy="100218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1368B1"/>
    <a:srgbClr val="B8B8B8"/>
    <a:srgbClr val="3333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86790" autoAdjust="0"/>
  </p:normalViewPr>
  <p:slideViewPr>
    <p:cSldViewPr snapToGrid="0">
      <p:cViewPr varScale="1">
        <p:scale>
          <a:sx n="99" d="100"/>
          <a:sy n="99" d="100"/>
        </p:scale>
        <p:origin x="2130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38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739ED-F278-49C4-BE5C-E5B4404881B9}" type="doc">
      <dgm:prSet loTypeId="urn:microsoft.com/office/officeart/2005/8/layout/cycle8" loCatId="cycle" qsTypeId="urn:microsoft.com/office/officeart/2005/8/quickstyle/3d6" qsCatId="3D" csTypeId="urn:microsoft.com/office/officeart/2005/8/colors/accent3_2" csCatId="accent3" phldr="1"/>
      <dgm:spPr/>
    </dgm:pt>
    <dgm:pt modelId="{676C71C1-9668-4AC0-9F85-110C5BA512A2}">
      <dgm:prSet custT="1"/>
      <dgm:spPr>
        <a:xfrm>
          <a:off x="400761" y="198555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4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Berufs-fach-schule</a:t>
          </a:r>
          <a:endParaRPr lang="de-DE" sz="14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D203763-6B42-4FC0-B045-917C00188993}" type="parTrans" cxnId="{FF4EACB8-8DC7-4285-8DF2-6361C70F1D62}">
      <dgm:prSet/>
      <dgm:spPr/>
      <dgm:t>
        <a:bodyPr/>
        <a:lstStyle/>
        <a:p>
          <a:pPr algn="ctr"/>
          <a:endParaRPr lang="de-DE" sz="1400"/>
        </a:p>
      </dgm:t>
    </dgm:pt>
    <dgm:pt modelId="{BA91E6C5-959E-4D2A-8B27-89B4940BE064}" type="sibTrans" cxnId="{FF4EACB8-8DC7-4285-8DF2-6361C70F1D62}">
      <dgm:prSet/>
      <dgm:spPr/>
      <dgm:t>
        <a:bodyPr/>
        <a:lstStyle/>
        <a:p>
          <a:pPr algn="ctr"/>
          <a:endParaRPr lang="de-DE" sz="1400"/>
        </a:p>
      </dgm:t>
    </dgm:pt>
    <dgm:pt modelId="{6EB3009E-F676-4D09-952B-EC063DBB013A}">
      <dgm:prSet custT="1"/>
      <dgm:spPr>
        <a:xfrm>
          <a:off x="308093" y="291224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Berufliches Oberstufen-</a:t>
          </a:r>
          <a:r>
            <a:rPr lang="de-DE" sz="1100" b="1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gym</a:t>
          </a:r>
          <a: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-</a:t>
          </a:r>
          <a:b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100" b="1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nasium</a:t>
          </a:r>
          <a: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4C90ECEB-EFF0-4EA7-B341-8D741526319D}" type="parTrans" cxnId="{AB39455E-92CF-4682-A0E8-FF5DBCBA5A77}">
      <dgm:prSet/>
      <dgm:spPr/>
      <dgm:t>
        <a:bodyPr/>
        <a:lstStyle/>
        <a:p>
          <a:pPr algn="ctr"/>
          <a:endParaRPr lang="de-DE" sz="1400"/>
        </a:p>
      </dgm:t>
    </dgm:pt>
    <dgm:pt modelId="{D29B2BAF-CC6E-44C1-879D-042DE314F8BA}" type="sibTrans" cxnId="{AB39455E-92CF-4682-A0E8-FF5DBCBA5A77}">
      <dgm:prSet/>
      <dgm:spPr/>
      <dgm:t>
        <a:bodyPr/>
        <a:lstStyle/>
        <a:p>
          <a:pPr algn="ctr"/>
          <a:endParaRPr lang="de-DE" sz="1400"/>
        </a:p>
      </dgm:t>
    </dgm:pt>
    <dgm:pt modelId="{4CFCFDEE-9F2F-4901-AF44-8DBBC4418F24}">
      <dgm:prSet phldrT="[Text]" custT="1"/>
      <dgm:spPr>
        <a:xfrm>
          <a:off x="400761" y="291224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4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Fachober-schule</a:t>
          </a:r>
          <a:endParaRPr lang="de-DE" sz="14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338F0A5-DAE2-4B95-B201-355182736322}" type="sibTrans" cxnId="{48C6DD87-D88A-459D-ABD5-BED6F26E9A37}">
      <dgm:prSet/>
      <dgm:spPr/>
      <dgm:t>
        <a:bodyPr/>
        <a:lstStyle/>
        <a:p>
          <a:endParaRPr lang="de-DE" sz="1400"/>
        </a:p>
      </dgm:t>
    </dgm:pt>
    <dgm:pt modelId="{DA38FDF9-A871-46C0-9CA4-0726E74C670A}" type="parTrans" cxnId="{48C6DD87-D88A-459D-ABD5-BED6F26E9A37}">
      <dgm:prSet/>
      <dgm:spPr/>
      <dgm:t>
        <a:bodyPr/>
        <a:lstStyle/>
        <a:p>
          <a:endParaRPr lang="de-DE" sz="1400"/>
        </a:p>
      </dgm:t>
    </dgm:pt>
    <dgm:pt modelId="{C76DD00F-7711-4E1B-9DA8-FDA5699E4BEA}">
      <dgm:prSet phldrT="[Text]" custT="1"/>
      <dgm:spPr>
        <a:xfrm>
          <a:off x="308093" y="198555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3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Berufsaus-bildung</a:t>
          </a:r>
          <a:r>
            <a:rPr lang="de-DE" sz="13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273D73AD-AE9F-4CA9-82F5-0D889965416B}" type="sibTrans" cxnId="{8204352B-4E3D-4FCF-87EC-98BEC816B51D}">
      <dgm:prSet/>
      <dgm:spPr/>
      <dgm:t>
        <a:bodyPr/>
        <a:lstStyle/>
        <a:p>
          <a:pPr algn="ctr"/>
          <a:endParaRPr lang="de-DE" sz="1400"/>
        </a:p>
      </dgm:t>
    </dgm:pt>
    <dgm:pt modelId="{F795D439-F93C-44B1-B490-356303B0DD9C}" type="parTrans" cxnId="{8204352B-4E3D-4FCF-87EC-98BEC816B51D}">
      <dgm:prSet/>
      <dgm:spPr/>
      <dgm:t>
        <a:bodyPr/>
        <a:lstStyle/>
        <a:p>
          <a:pPr algn="ctr"/>
          <a:endParaRPr lang="de-DE" sz="1400"/>
        </a:p>
      </dgm:t>
    </dgm:pt>
    <dgm:pt modelId="{06A159FE-68CE-47D8-8B59-C0AABDE53350}" type="pres">
      <dgm:prSet presAssocID="{AEA739ED-F278-49C4-BE5C-E5B4404881B9}" presName="compositeShape" presStyleCnt="0">
        <dgm:presLayoutVars>
          <dgm:chMax val="7"/>
          <dgm:dir/>
          <dgm:resizeHandles val="exact"/>
        </dgm:presLayoutVars>
      </dgm:prSet>
      <dgm:spPr/>
    </dgm:pt>
    <dgm:pt modelId="{1FD547B9-78FE-4992-9C71-E37C3A18AA8D}" type="pres">
      <dgm:prSet presAssocID="{AEA739ED-F278-49C4-BE5C-E5B4404881B9}" presName="wedge1" presStyleLbl="node1" presStyleIdx="0" presStyleCnt="4"/>
      <dgm:spPr>
        <a:prstGeom prst="pie">
          <a:avLst>
            <a:gd name="adj1" fmla="val 16200000"/>
            <a:gd name="adj2" fmla="val 0"/>
          </a:avLst>
        </a:prstGeom>
      </dgm:spPr>
    </dgm:pt>
    <dgm:pt modelId="{4C14890B-8ACF-465C-AE70-01B0359B7753}" type="pres">
      <dgm:prSet presAssocID="{AEA739ED-F278-49C4-BE5C-E5B4404881B9}" presName="dummy1a" presStyleCnt="0"/>
      <dgm:spPr/>
    </dgm:pt>
    <dgm:pt modelId="{7E55E669-D0EF-4BD3-9A7A-0452F26E3404}" type="pres">
      <dgm:prSet presAssocID="{AEA739ED-F278-49C4-BE5C-E5B4404881B9}" presName="dummy1b" presStyleCnt="0"/>
      <dgm:spPr/>
    </dgm:pt>
    <dgm:pt modelId="{B408C6A2-9DC9-4F69-8EF9-3BEC8FB11433}" type="pres">
      <dgm:prSet presAssocID="{AEA739ED-F278-49C4-BE5C-E5B4404881B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D78BB8-CCF7-4BFC-AE02-FAFD70C60B20}" type="pres">
      <dgm:prSet presAssocID="{AEA739ED-F278-49C4-BE5C-E5B4404881B9}" presName="wedge2" presStyleLbl="node1" presStyleIdx="1" presStyleCnt="4"/>
      <dgm:spPr>
        <a:prstGeom prst="pie">
          <a:avLst>
            <a:gd name="adj1" fmla="val 0"/>
            <a:gd name="adj2" fmla="val 5400000"/>
          </a:avLst>
        </a:prstGeom>
      </dgm:spPr>
    </dgm:pt>
    <dgm:pt modelId="{36ECDC0D-4A72-4B8E-B200-72036F3319D4}" type="pres">
      <dgm:prSet presAssocID="{AEA739ED-F278-49C4-BE5C-E5B4404881B9}" presName="dummy2a" presStyleCnt="0"/>
      <dgm:spPr/>
    </dgm:pt>
    <dgm:pt modelId="{2F5DF98B-6FCF-4285-8CDD-7ACD626BF7C1}" type="pres">
      <dgm:prSet presAssocID="{AEA739ED-F278-49C4-BE5C-E5B4404881B9}" presName="dummy2b" presStyleCnt="0"/>
      <dgm:spPr/>
    </dgm:pt>
    <dgm:pt modelId="{E3F43110-E275-435A-B832-0135070E5CD1}" type="pres">
      <dgm:prSet presAssocID="{AEA739ED-F278-49C4-BE5C-E5B4404881B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5D4B4B-55F7-4EA0-95AB-C29C19355C0A}" type="pres">
      <dgm:prSet presAssocID="{AEA739ED-F278-49C4-BE5C-E5B4404881B9}" presName="wedge3" presStyleLbl="node1" presStyleIdx="2" presStyleCnt="4"/>
      <dgm:spPr>
        <a:prstGeom prst="pie">
          <a:avLst>
            <a:gd name="adj1" fmla="val 5400000"/>
            <a:gd name="adj2" fmla="val 10800000"/>
          </a:avLst>
        </a:prstGeom>
      </dgm:spPr>
    </dgm:pt>
    <dgm:pt modelId="{259F1167-A8A1-4CDC-844B-CC4B3A9BBF8C}" type="pres">
      <dgm:prSet presAssocID="{AEA739ED-F278-49C4-BE5C-E5B4404881B9}" presName="dummy3a" presStyleCnt="0"/>
      <dgm:spPr/>
    </dgm:pt>
    <dgm:pt modelId="{DE153A5E-717A-4048-8BBA-9842B951ED1D}" type="pres">
      <dgm:prSet presAssocID="{AEA739ED-F278-49C4-BE5C-E5B4404881B9}" presName="dummy3b" presStyleCnt="0"/>
      <dgm:spPr/>
    </dgm:pt>
    <dgm:pt modelId="{B65C2FD0-62D5-4686-AAD1-81FFA664BCF8}" type="pres">
      <dgm:prSet presAssocID="{AEA739ED-F278-49C4-BE5C-E5B4404881B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E178E9-8262-433A-B798-09FD399450D3}" type="pres">
      <dgm:prSet presAssocID="{AEA739ED-F278-49C4-BE5C-E5B4404881B9}" presName="wedge4" presStyleLbl="node1" presStyleIdx="3" presStyleCnt="4"/>
      <dgm:spPr>
        <a:prstGeom prst="pie">
          <a:avLst>
            <a:gd name="adj1" fmla="val 10800000"/>
            <a:gd name="adj2" fmla="val 16200000"/>
          </a:avLst>
        </a:prstGeom>
      </dgm:spPr>
    </dgm:pt>
    <dgm:pt modelId="{7BB92CC7-BDF4-4456-BB07-987EBAD02A29}" type="pres">
      <dgm:prSet presAssocID="{AEA739ED-F278-49C4-BE5C-E5B4404881B9}" presName="dummy4a" presStyleCnt="0"/>
      <dgm:spPr/>
    </dgm:pt>
    <dgm:pt modelId="{A29E82F7-03A9-49E2-AE8C-65015FA223F9}" type="pres">
      <dgm:prSet presAssocID="{AEA739ED-F278-49C4-BE5C-E5B4404881B9}" presName="dummy4b" presStyleCnt="0"/>
      <dgm:spPr/>
    </dgm:pt>
    <dgm:pt modelId="{C8EC841E-7A25-4F18-8647-B2BDCB85A252}" type="pres">
      <dgm:prSet presAssocID="{AEA739ED-F278-49C4-BE5C-E5B4404881B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15FE0C8-55D2-43F3-898B-4D8C52ECE699}" type="pres">
      <dgm:prSet presAssocID="{BA91E6C5-959E-4D2A-8B27-89B4940BE064}" presName="arrowWedge1" presStyleLbl="fgSibTrans2D1" presStyleIdx="0" presStyleCnt="4"/>
      <dgm:spPr>
        <a:xfrm>
          <a:off x="229883" y="27677"/>
          <a:ext cx="3102102" cy="310210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  <dgm:pt modelId="{4A9C63E6-CC17-4B60-92AD-B6107B238874}" type="pres">
      <dgm:prSet presAssocID="{4338F0A5-DAE2-4B95-B201-355182736322}" presName="arrowWedge2" presStyleLbl="fgSibTrans2D1" presStyleIdx="1" presStyleCnt="4"/>
      <dgm:spPr>
        <a:xfrm>
          <a:off x="229883" y="120345"/>
          <a:ext cx="3102102" cy="310210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  <dgm:pt modelId="{16B1D082-3453-42F1-A117-2FAFB2584CD8}" type="pres">
      <dgm:prSet presAssocID="{D29B2BAF-CC6E-44C1-879D-042DE314F8BA}" presName="arrowWedge3" presStyleLbl="fgSibTrans2D1" presStyleIdx="2" presStyleCnt="4"/>
      <dgm:spPr>
        <a:xfrm>
          <a:off x="137214" y="120345"/>
          <a:ext cx="3102102" cy="310210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  <dgm:pt modelId="{0BA6F860-2569-4241-A4B0-AAB50B88C456}" type="pres">
      <dgm:prSet presAssocID="{273D73AD-AE9F-4CA9-82F5-0D889965416B}" presName="arrowWedge4" presStyleLbl="fgSibTrans2D1" presStyleIdx="3" presStyleCnt="4"/>
      <dgm:spPr>
        <a:xfrm>
          <a:off x="137214" y="27677"/>
          <a:ext cx="3102102" cy="310210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</dgm:ptLst>
  <dgm:cxnLst>
    <dgm:cxn modelId="{15ADA01F-FB53-4BEF-84D5-E5E4741660D5}" type="presOf" srcId="{676C71C1-9668-4AC0-9F85-110C5BA512A2}" destId="{B408C6A2-9DC9-4F69-8EF9-3BEC8FB11433}" srcOrd="1" destOrd="0" presId="urn:microsoft.com/office/officeart/2005/8/layout/cycle8"/>
    <dgm:cxn modelId="{35787E27-2665-4DA1-AE87-9D36EF89FB8F}" type="presOf" srcId="{AEA739ED-F278-49C4-BE5C-E5B4404881B9}" destId="{06A159FE-68CE-47D8-8B59-C0AABDE53350}" srcOrd="0" destOrd="0" presId="urn:microsoft.com/office/officeart/2005/8/layout/cycle8"/>
    <dgm:cxn modelId="{8204352B-4E3D-4FCF-87EC-98BEC816B51D}" srcId="{AEA739ED-F278-49C4-BE5C-E5B4404881B9}" destId="{C76DD00F-7711-4E1B-9DA8-FDA5699E4BEA}" srcOrd="3" destOrd="0" parTransId="{F795D439-F93C-44B1-B490-356303B0DD9C}" sibTransId="{273D73AD-AE9F-4CA9-82F5-0D889965416B}"/>
    <dgm:cxn modelId="{6DF8AB30-CD67-41B9-8725-351E40CC0FB1}" type="presOf" srcId="{6EB3009E-F676-4D09-952B-EC063DBB013A}" destId="{275D4B4B-55F7-4EA0-95AB-C29C19355C0A}" srcOrd="0" destOrd="0" presId="urn:microsoft.com/office/officeart/2005/8/layout/cycle8"/>
    <dgm:cxn modelId="{AB39455E-92CF-4682-A0E8-FF5DBCBA5A77}" srcId="{AEA739ED-F278-49C4-BE5C-E5B4404881B9}" destId="{6EB3009E-F676-4D09-952B-EC063DBB013A}" srcOrd="2" destOrd="0" parTransId="{4C90ECEB-EFF0-4EA7-B341-8D741526319D}" sibTransId="{D29B2BAF-CC6E-44C1-879D-042DE314F8BA}"/>
    <dgm:cxn modelId="{DB433171-F262-46E3-B450-D050CA20294D}" type="presOf" srcId="{4CFCFDEE-9F2F-4901-AF44-8DBBC4418F24}" destId="{C5D78BB8-CCF7-4BFC-AE02-FAFD70C60B20}" srcOrd="0" destOrd="0" presId="urn:microsoft.com/office/officeart/2005/8/layout/cycle8"/>
    <dgm:cxn modelId="{48C6DD87-D88A-459D-ABD5-BED6F26E9A37}" srcId="{AEA739ED-F278-49C4-BE5C-E5B4404881B9}" destId="{4CFCFDEE-9F2F-4901-AF44-8DBBC4418F24}" srcOrd="1" destOrd="0" parTransId="{DA38FDF9-A871-46C0-9CA4-0726E74C670A}" sibTransId="{4338F0A5-DAE2-4B95-B201-355182736322}"/>
    <dgm:cxn modelId="{FF4EACB8-8DC7-4285-8DF2-6361C70F1D62}" srcId="{AEA739ED-F278-49C4-BE5C-E5B4404881B9}" destId="{676C71C1-9668-4AC0-9F85-110C5BA512A2}" srcOrd="0" destOrd="0" parTransId="{9D203763-6B42-4FC0-B045-917C00188993}" sibTransId="{BA91E6C5-959E-4D2A-8B27-89B4940BE064}"/>
    <dgm:cxn modelId="{551FA6D4-A3A6-4D31-B1AA-8DDF4276191C}" type="presOf" srcId="{C76DD00F-7711-4E1B-9DA8-FDA5699E4BEA}" destId="{6BE178E9-8262-433A-B798-09FD399450D3}" srcOrd="0" destOrd="0" presId="urn:microsoft.com/office/officeart/2005/8/layout/cycle8"/>
    <dgm:cxn modelId="{A3B4C9E0-27D6-4728-A288-550A959CE8BB}" type="presOf" srcId="{676C71C1-9668-4AC0-9F85-110C5BA512A2}" destId="{1FD547B9-78FE-4992-9C71-E37C3A18AA8D}" srcOrd="0" destOrd="0" presId="urn:microsoft.com/office/officeart/2005/8/layout/cycle8"/>
    <dgm:cxn modelId="{4DB6EAE3-1701-49DD-94B2-90DF4E747087}" type="presOf" srcId="{6EB3009E-F676-4D09-952B-EC063DBB013A}" destId="{B65C2FD0-62D5-4686-AAD1-81FFA664BCF8}" srcOrd="1" destOrd="0" presId="urn:microsoft.com/office/officeart/2005/8/layout/cycle8"/>
    <dgm:cxn modelId="{6B8305ED-BA4C-442A-89BF-3D08A5372BDE}" type="presOf" srcId="{C76DD00F-7711-4E1B-9DA8-FDA5699E4BEA}" destId="{C8EC841E-7A25-4F18-8647-B2BDCB85A252}" srcOrd="1" destOrd="0" presId="urn:microsoft.com/office/officeart/2005/8/layout/cycle8"/>
    <dgm:cxn modelId="{D839BAFC-89CA-4E72-A239-94F3043E018C}" type="presOf" srcId="{4CFCFDEE-9F2F-4901-AF44-8DBBC4418F24}" destId="{E3F43110-E275-435A-B832-0135070E5CD1}" srcOrd="1" destOrd="0" presId="urn:microsoft.com/office/officeart/2005/8/layout/cycle8"/>
    <dgm:cxn modelId="{ED66E542-0FDA-4C56-B90D-8928F27847FA}" type="presParOf" srcId="{06A159FE-68CE-47D8-8B59-C0AABDE53350}" destId="{1FD547B9-78FE-4992-9C71-E37C3A18AA8D}" srcOrd="0" destOrd="0" presId="urn:microsoft.com/office/officeart/2005/8/layout/cycle8"/>
    <dgm:cxn modelId="{B06A018F-5D44-42A9-8FA5-1155F737FE35}" type="presParOf" srcId="{06A159FE-68CE-47D8-8B59-C0AABDE53350}" destId="{4C14890B-8ACF-465C-AE70-01B0359B7753}" srcOrd="1" destOrd="0" presId="urn:microsoft.com/office/officeart/2005/8/layout/cycle8"/>
    <dgm:cxn modelId="{1492AF3B-E074-4FA2-9920-7FE1029587B2}" type="presParOf" srcId="{06A159FE-68CE-47D8-8B59-C0AABDE53350}" destId="{7E55E669-D0EF-4BD3-9A7A-0452F26E3404}" srcOrd="2" destOrd="0" presId="urn:microsoft.com/office/officeart/2005/8/layout/cycle8"/>
    <dgm:cxn modelId="{4A403620-1D81-40A3-A7F4-4E65EB9855C9}" type="presParOf" srcId="{06A159FE-68CE-47D8-8B59-C0AABDE53350}" destId="{B408C6A2-9DC9-4F69-8EF9-3BEC8FB11433}" srcOrd="3" destOrd="0" presId="urn:microsoft.com/office/officeart/2005/8/layout/cycle8"/>
    <dgm:cxn modelId="{8D33B900-6F28-4BB4-9F0D-388D68512948}" type="presParOf" srcId="{06A159FE-68CE-47D8-8B59-C0AABDE53350}" destId="{C5D78BB8-CCF7-4BFC-AE02-FAFD70C60B20}" srcOrd="4" destOrd="0" presId="urn:microsoft.com/office/officeart/2005/8/layout/cycle8"/>
    <dgm:cxn modelId="{88CF26E5-3E6E-4C10-A09C-36445EA18517}" type="presParOf" srcId="{06A159FE-68CE-47D8-8B59-C0AABDE53350}" destId="{36ECDC0D-4A72-4B8E-B200-72036F3319D4}" srcOrd="5" destOrd="0" presId="urn:microsoft.com/office/officeart/2005/8/layout/cycle8"/>
    <dgm:cxn modelId="{5D9F7CEC-55B9-4550-B3DA-E817BA43F0DE}" type="presParOf" srcId="{06A159FE-68CE-47D8-8B59-C0AABDE53350}" destId="{2F5DF98B-6FCF-4285-8CDD-7ACD626BF7C1}" srcOrd="6" destOrd="0" presId="urn:microsoft.com/office/officeart/2005/8/layout/cycle8"/>
    <dgm:cxn modelId="{D7EE6266-0B1D-433A-9B6F-4D8318F65B2C}" type="presParOf" srcId="{06A159FE-68CE-47D8-8B59-C0AABDE53350}" destId="{E3F43110-E275-435A-B832-0135070E5CD1}" srcOrd="7" destOrd="0" presId="urn:microsoft.com/office/officeart/2005/8/layout/cycle8"/>
    <dgm:cxn modelId="{607B751D-8962-4B4C-A6FA-8D50C0BF7318}" type="presParOf" srcId="{06A159FE-68CE-47D8-8B59-C0AABDE53350}" destId="{275D4B4B-55F7-4EA0-95AB-C29C19355C0A}" srcOrd="8" destOrd="0" presId="urn:microsoft.com/office/officeart/2005/8/layout/cycle8"/>
    <dgm:cxn modelId="{F8254205-3FEC-4958-9D89-04729C3B0205}" type="presParOf" srcId="{06A159FE-68CE-47D8-8B59-C0AABDE53350}" destId="{259F1167-A8A1-4CDC-844B-CC4B3A9BBF8C}" srcOrd="9" destOrd="0" presId="urn:microsoft.com/office/officeart/2005/8/layout/cycle8"/>
    <dgm:cxn modelId="{4B5D7B2C-C2AC-4B07-9607-1E0C77BFFAA4}" type="presParOf" srcId="{06A159FE-68CE-47D8-8B59-C0AABDE53350}" destId="{DE153A5E-717A-4048-8BBA-9842B951ED1D}" srcOrd="10" destOrd="0" presId="urn:microsoft.com/office/officeart/2005/8/layout/cycle8"/>
    <dgm:cxn modelId="{034593BC-6C1F-4280-9992-B51BCBEFC695}" type="presParOf" srcId="{06A159FE-68CE-47D8-8B59-C0AABDE53350}" destId="{B65C2FD0-62D5-4686-AAD1-81FFA664BCF8}" srcOrd="11" destOrd="0" presId="urn:microsoft.com/office/officeart/2005/8/layout/cycle8"/>
    <dgm:cxn modelId="{0382D507-AC1F-4289-9505-6CA5BD2590D6}" type="presParOf" srcId="{06A159FE-68CE-47D8-8B59-C0AABDE53350}" destId="{6BE178E9-8262-433A-B798-09FD399450D3}" srcOrd="12" destOrd="0" presId="urn:microsoft.com/office/officeart/2005/8/layout/cycle8"/>
    <dgm:cxn modelId="{FBEAE000-518D-4D68-A3AD-28E38D6ECBDA}" type="presParOf" srcId="{06A159FE-68CE-47D8-8B59-C0AABDE53350}" destId="{7BB92CC7-BDF4-4456-BB07-987EBAD02A29}" srcOrd="13" destOrd="0" presId="urn:microsoft.com/office/officeart/2005/8/layout/cycle8"/>
    <dgm:cxn modelId="{9D74E1E9-FC0A-4350-B08C-4E3B91FF4393}" type="presParOf" srcId="{06A159FE-68CE-47D8-8B59-C0AABDE53350}" destId="{A29E82F7-03A9-49E2-AE8C-65015FA223F9}" srcOrd="14" destOrd="0" presId="urn:microsoft.com/office/officeart/2005/8/layout/cycle8"/>
    <dgm:cxn modelId="{025222E1-1EB2-43BB-B547-254844DE3FE8}" type="presParOf" srcId="{06A159FE-68CE-47D8-8B59-C0AABDE53350}" destId="{C8EC841E-7A25-4F18-8647-B2BDCB85A252}" srcOrd="15" destOrd="0" presId="urn:microsoft.com/office/officeart/2005/8/layout/cycle8"/>
    <dgm:cxn modelId="{2C0B32ED-EA46-4BCC-96AA-D214812A638C}" type="presParOf" srcId="{06A159FE-68CE-47D8-8B59-C0AABDE53350}" destId="{515FE0C8-55D2-43F3-898B-4D8C52ECE699}" srcOrd="16" destOrd="0" presId="urn:microsoft.com/office/officeart/2005/8/layout/cycle8"/>
    <dgm:cxn modelId="{485A0021-807F-45D4-82B7-D13520923794}" type="presParOf" srcId="{06A159FE-68CE-47D8-8B59-C0AABDE53350}" destId="{4A9C63E6-CC17-4B60-92AD-B6107B238874}" srcOrd="17" destOrd="0" presId="urn:microsoft.com/office/officeart/2005/8/layout/cycle8"/>
    <dgm:cxn modelId="{D1F727E1-A552-49C7-9D3F-A9FEDC2C902D}" type="presParOf" srcId="{06A159FE-68CE-47D8-8B59-C0AABDE53350}" destId="{16B1D082-3453-42F1-A117-2FAFB2584CD8}" srcOrd="18" destOrd="0" presId="urn:microsoft.com/office/officeart/2005/8/layout/cycle8"/>
    <dgm:cxn modelId="{C1EC1F6C-7389-4546-893D-EB33CF848BFD}" type="presParOf" srcId="{06A159FE-68CE-47D8-8B59-C0AABDE53350}" destId="{0BA6F860-2569-4241-A4B0-AAB50B88C456}" srcOrd="19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47B9-78FE-4992-9C71-E37C3A18AA8D}">
      <dsp:nvSpPr>
        <dsp:cNvPr id="0" name=""/>
        <dsp:cNvSpPr/>
      </dsp:nvSpPr>
      <dsp:spPr>
        <a:xfrm>
          <a:off x="259814" y="392011"/>
          <a:ext cx="2479955" cy="2479955"/>
        </a:xfrm>
        <a:prstGeom prst="pie">
          <a:avLst>
            <a:gd name="adj1" fmla="val 16200000"/>
            <a:gd name="adj2" fmla="val 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Berufs-fach-schule</a:t>
          </a:r>
          <a:endParaRPr lang="de-DE" sz="14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576257" y="906011"/>
        <a:ext cx="915221" cy="679035"/>
      </dsp:txXfrm>
    </dsp:sp>
    <dsp:sp modelId="{C5D78BB8-CCF7-4BFC-AE02-FAFD70C60B20}">
      <dsp:nvSpPr>
        <dsp:cNvPr id="0" name=""/>
        <dsp:cNvSpPr/>
      </dsp:nvSpPr>
      <dsp:spPr>
        <a:xfrm>
          <a:off x="259814" y="475267"/>
          <a:ext cx="2479955" cy="2479955"/>
        </a:xfrm>
        <a:prstGeom prst="pie">
          <a:avLst>
            <a:gd name="adj1" fmla="val 0"/>
            <a:gd name="adj2" fmla="val 54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Fachober-schule</a:t>
          </a:r>
          <a:endParaRPr lang="de-DE" sz="14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576257" y="1762186"/>
        <a:ext cx="915221" cy="679035"/>
      </dsp:txXfrm>
    </dsp:sp>
    <dsp:sp modelId="{275D4B4B-55F7-4EA0-95AB-C29C19355C0A}">
      <dsp:nvSpPr>
        <dsp:cNvPr id="0" name=""/>
        <dsp:cNvSpPr/>
      </dsp:nvSpPr>
      <dsp:spPr>
        <a:xfrm>
          <a:off x="176558" y="475267"/>
          <a:ext cx="2479955" cy="2479955"/>
        </a:xfrm>
        <a:prstGeom prst="pie">
          <a:avLst>
            <a:gd name="adj1" fmla="val 5400000"/>
            <a:gd name="adj2" fmla="val 108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Berufliches Oberstufen-</a:t>
          </a:r>
          <a:r>
            <a:rPr lang="de-DE" sz="1100" b="1" kern="1200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gym</a:t>
          </a:r>
          <a: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-</a:t>
          </a:r>
          <a:b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100" b="1" kern="1200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nasium</a:t>
          </a:r>
          <a: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424849" y="1762186"/>
        <a:ext cx="915221" cy="679035"/>
      </dsp:txXfrm>
    </dsp:sp>
    <dsp:sp modelId="{6BE178E9-8262-433A-B798-09FD399450D3}">
      <dsp:nvSpPr>
        <dsp:cNvPr id="0" name=""/>
        <dsp:cNvSpPr/>
      </dsp:nvSpPr>
      <dsp:spPr>
        <a:xfrm>
          <a:off x="176558" y="392011"/>
          <a:ext cx="2479955" cy="2479955"/>
        </a:xfrm>
        <a:prstGeom prst="pie">
          <a:avLst>
            <a:gd name="adj1" fmla="val 10800000"/>
            <a:gd name="adj2" fmla="val 162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Berufsaus-bildung</a:t>
          </a:r>
          <a:r>
            <a:rPr lang="de-DE" sz="13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424849" y="906011"/>
        <a:ext cx="915221" cy="679035"/>
      </dsp:txXfrm>
    </dsp:sp>
    <dsp:sp modelId="{515FE0C8-55D2-43F3-898B-4D8C52ECE699}">
      <dsp:nvSpPr>
        <dsp:cNvPr id="0" name=""/>
        <dsp:cNvSpPr/>
      </dsp:nvSpPr>
      <dsp:spPr>
        <a:xfrm>
          <a:off x="106293" y="238490"/>
          <a:ext cx="2786997" cy="278699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C63E6-CC17-4B60-92AD-B6107B238874}">
      <dsp:nvSpPr>
        <dsp:cNvPr id="0" name=""/>
        <dsp:cNvSpPr/>
      </dsp:nvSpPr>
      <dsp:spPr>
        <a:xfrm>
          <a:off x="106293" y="321746"/>
          <a:ext cx="2786997" cy="278699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B1D082-3453-42F1-A117-2FAFB2584CD8}">
      <dsp:nvSpPr>
        <dsp:cNvPr id="0" name=""/>
        <dsp:cNvSpPr/>
      </dsp:nvSpPr>
      <dsp:spPr>
        <a:xfrm>
          <a:off x="23037" y="321746"/>
          <a:ext cx="2786997" cy="278699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6F860-2569-4241-A4B0-AAB50B88C456}">
      <dsp:nvSpPr>
        <dsp:cNvPr id="0" name=""/>
        <dsp:cNvSpPr/>
      </dsp:nvSpPr>
      <dsp:spPr>
        <a:xfrm>
          <a:off x="23037" y="238490"/>
          <a:ext cx="2786997" cy="278699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E2056D-FDFB-497E-93D7-6A2C322E11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C15CF1B-2D92-41AF-BCA7-A8190D7E42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A4FAB2B5-EEC2-4540-BCFA-D3E8526D97F8}" type="datetimeFigureOut">
              <a:rPr lang="de-DE"/>
              <a:pPr>
                <a:defRPr/>
              </a:pPr>
              <a:t>10.09.2025</a:t>
            </a:fld>
            <a:endParaRPr 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8CFFE452-5AF2-4C59-8EB3-F188CE7A48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DE04104-53DB-4CAC-A015-215FC4312E8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CE018AC-B5AB-4474-8841-21F96A48E4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BD01C6-7A14-4E30-883F-B243F9E3CF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DFB4F6-994D-4729-A57B-66E7F1AE22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0CD61A7-7E6C-4ADC-BD11-1AFB89CF01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A1D4CA0-7395-4020-8843-F444E48348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913"/>
            <a:ext cx="5510213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0814555-16B2-48D8-9411-A574F0CBFA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70B8EB1-838F-4729-9185-05F4871E6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FE4E993-125A-4DFA-A037-B51949C01D1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707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E6469B6-BF90-446E-9E8C-9182880C4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3B0F2E2-A195-47C9-B196-6E530B753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>
            <a:extLst>
              <a:ext uri="{FF2B5EF4-FFF2-40B4-BE49-F238E27FC236}">
                <a16:creationId xmlns:a16="http://schemas.microsoft.com/office/drawing/2014/main" id="{A1DC71E6-7BE5-4955-AC56-DA3FC21E7D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" y="3275013"/>
            <a:ext cx="9144000" cy="3579812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400">
              <a:ea typeface="ＭＳ Ｐゴシック" panose="020B0600070205080204" pitchFamily="34" charset="-128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7886CEF-5652-459F-B377-4A18A6B8730F}"/>
              </a:ext>
            </a:extLst>
          </p:cNvPr>
          <p:cNvCxnSpPr/>
          <p:nvPr userDrawn="1"/>
        </p:nvCxnSpPr>
        <p:spPr>
          <a:xfrm>
            <a:off x="0" y="3270250"/>
            <a:ext cx="9144000" cy="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mhsg\AppData\Local\Temp\Schullogo.jpg">
            <a:extLst>
              <a:ext uri="{FF2B5EF4-FFF2-40B4-BE49-F238E27FC236}">
                <a16:creationId xmlns:a16="http://schemas.microsoft.com/office/drawing/2014/main" id="{8BFA3392-5FB3-4C05-AF33-F93584817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-12700"/>
            <a:ext cx="3829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383" y="2001117"/>
            <a:ext cx="8651266" cy="947449"/>
          </a:xfrm>
        </p:spPr>
        <p:txBody>
          <a:bodyPr anchor="b"/>
          <a:lstStyle>
            <a:lvl1pPr algn="l">
              <a:defRPr sz="4000">
                <a:solidFill>
                  <a:srgbClr val="33CC3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6383" y="3583566"/>
            <a:ext cx="6368442" cy="729816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CC1A6AE-C647-4A97-8FCD-CA04529E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FB96-19A0-4105-B24D-FB05D7BFF9AD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2B9858F-161E-4797-973E-EFEF3DD8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5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652FD2-9F52-4CB1-AA17-74587718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7788-4D82-4349-A9C9-3698D460F9EF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09EA5C-7D70-4574-B1AE-E8AE053E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712E06-5685-4E8C-9FF7-6F015A32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D0952-AF72-42D3-99A8-D9D35109FC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95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FB321-3A2F-4EB2-AA74-75B114AE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3842-65A8-4825-A7E2-C4C5C1BDD48F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823FD-D81B-4C6A-B12A-9401D64A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FF82C0-EB26-46A6-8959-1EDD3A2A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B5BCB-E388-4702-B492-8622A9ABD0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75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646" y="0"/>
            <a:ext cx="6119103" cy="963038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B3400F-158B-4B44-873C-9C56DEC5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9819-6E13-4E6D-89E5-8DB904121299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BC9BB-E549-4DDF-AB86-41CB4F00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5DC36C-5B4B-407C-AC43-0DCF42EF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E7B83-4F2B-4126-9DC2-C60D795C25B7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168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754FCA-11FD-4243-B37F-20A5E471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A989-4132-46F0-864E-B9846DE3AC70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4A5A6B-9AAF-4280-B0D8-57512E46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0280BC-9036-402F-9C4B-C491FD07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6F32A-1EFF-4ADE-9BD4-314C5F2245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550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1915760-9066-4710-AFE6-5D8883EB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EF62-C927-4218-80B1-734EF6111D26}" type="datetime1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885E036-0BE6-45AB-9614-F8441D9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F4DFD95-AF24-4B61-AF4E-4B516D52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D954-B250-49C5-B8DA-781534F627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78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D30E581-FA24-4B5B-8BEE-3CDBC854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6151-7A76-44CB-9D72-D91DAC5C27FB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2032CA7-0F90-490A-B49A-B58D074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5F2B7FE-FFAD-46BC-B13F-A8B5ED45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55AF8-4CDD-43A7-96BD-FDDE1F8B19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194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B09A2B7-7A6B-49CE-B9FB-D6524A25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CD2D-DD9C-4B6D-885F-8B14D63C3BEC}" type="datetime1">
              <a:rPr lang="de-DE" smtClean="0"/>
              <a:t>10.09.2025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70A25C5-55D9-4CC2-AC2A-DDD95CC2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7312A48-66E2-4B18-94FD-45095DB5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12BD7-C966-451E-9646-53AE5E4D11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418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343A147-9107-4D50-9046-76946D4C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F0A-89D5-4CAB-BB6E-3D1AC3CF2954}" type="datetime1">
              <a:rPr lang="de-DE" smtClean="0"/>
              <a:t>10.09.2025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47FCA82-BC3B-4B9A-81A4-A2F84C69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53B5C0F-3C49-4CC8-A4FA-15316493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D322-0AC0-4109-A051-F47BEDD68B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86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F0C83EB-1B31-4AFF-A6BF-5573384A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A46A-13F3-461E-B60A-B821AE440C9D}" type="datetime1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486D10A-EB46-4E01-9A46-2FDFCC6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36A70D3-A593-4EE0-B4D1-3C1FB0A7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DEB53-81E8-4739-BAE6-B0259E37278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504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DA9E78F-8205-49A1-A3D8-B4A51E25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11D2-85C3-4F8E-89AD-918A8955764B}" type="datetime1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8F4EABF-649D-4054-8A50-2593F919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67B9649-B910-4EEB-8C45-8FC9538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6666D-EDC9-4D3E-BE86-9896DF9F53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87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0D9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">
            <a:extLst>
              <a:ext uri="{FF2B5EF4-FFF2-40B4-BE49-F238E27FC236}">
                <a16:creationId xmlns:a16="http://schemas.microsoft.com/office/drawing/2014/main" id="{E747244A-487D-4EEA-AA1A-1C2CD07594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6350"/>
            <a:ext cx="9144000" cy="503238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400">
              <a:ea typeface="ＭＳ Ｐゴシック" panose="020B0600070205080204" pitchFamily="34" charset="-128"/>
            </a:endParaRP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28712FBD-EAEB-4186-BC38-FB90880BF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A406AB-C062-4ED9-AF5B-B77148BF2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75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DF63E9-F098-437D-A976-670920DD058C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AF0DCF-9A99-47A6-8597-A43B6042A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BC0234-8266-4FCC-8AB6-FB6E9FFF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65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86A2CB-8D46-44B3-8D53-15FC6244FF4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0" name="Rectangle 44">
            <a:extLst>
              <a:ext uri="{FF2B5EF4-FFF2-40B4-BE49-F238E27FC236}">
                <a16:creationId xmlns:a16="http://schemas.microsoft.com/office/drawing/2014/main" id="{FB3D9F11-01EC-4627-8972-B1B54A0686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9525"/>
            <a:ext cx="9144000" cy="922338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400">
              <a:ea typeface="ＭＳ Ｐゴシック" panose="020B0600070205080204" pitchFamily="34" charset="-128"/>
            </a:endParaRPr>
          </a:p>
        </p:txBody>
      </p:sp>
      <p:sp>
        <p:nvSpPr>
          <p:cNvPr id="1032" name="Titelplatzhalter 1">
            <a:extLst>
              <a:ext uri="{FF2B5EF4-FFF2-40B4-BE49-F238E27FC236}">
                <a16:creationId xmlns:a16="http://schemas.microsoft.com/office/drawing/2014/main" id="{F51D66D9-B9CD-4189-B5C5-5F73C637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1938" y="0"/>
            <a:ext cx="6119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0A48B90-3049-4D78-B6F0-03E43B3F87D7}"/>
              </a:ext>
            </a:extLst>
          </p:cNvPr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FD69529-DD77-419A-9800-C69F3A791005}"/>
              </a:ext>
            </a:extLst>
          </p:cNvPr>
          <p:cNvCxnSpPr/>
          <p:nvPr userDrawn="1"/>
        </p:nvCxnSpPr>
        <p:spPr>
          <a:xfrm>
            <a:off x="0" y="6332538"/>
            <a:ext cx="9144000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2" descr="C:\Users\mhsg\AppData\Local\Temp\Schullogo.jpg">
            <a:extLst>
              <a:ext uri="{FF2B5EF4-FFF2-40B4-BE49-F238E27FC236}">
                <a16:creationId xmlns:a16="http://schemas.microsoft.com/office/drawing/2014/main" id="{0F7EE9A0-8CCB-48F6-ACB7-2F19FD20A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sz="4800" dirty="0"/>
              <a:t>Fachoberschule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</a:t>
            </a:r>
            <a:r>
              <a:rPr lang="de-DE" altLang="de-DE" sz="2800" dirty="0"/>
              <a:t>Wirtschaft</a:t>
            </a:r>
            <a:r>
              <a:rPr lang="de-DE" altLang="de-DE" dirty="0"/>
              <a:t> -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583188-5A52-4464-9CC8-83AA42797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214">
            <a:off x="4500465" y="4150384"/>
            <a:ext cx="4089738" cy="1361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Praktikum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D5396A2-C8E6-4490-955D-9D556BF5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45" y="1373912"/>
            <a:ext cx="8158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5000"/>
              </a:spcBef>
            </a:pPr>
            <a:r>
              <a:rPr lang="de-DE" sz="2800" b="1" dirty="0">
                <a:effectLst/>
                <a:latin typeface="Arial" pitchFamily="34" charset="0"/>
                <a:cs typeface="Arial" pitchFamily="34" charset="0"/>
              </a:rPr>
              <a:t>Stellung der Schülers in der Klassenstufe 11: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D469064-994A-4547-8930-FE3B3B7D8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53" y="2670056"/>
            <a:ext cx="8158110" cy="27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5000"/>
              </a:spcBef>
            </a:pPr>
            <a:r>
              <a:rPr lang="de-DE" sz="2800" b="1" dirty="0">
                <a:effectLst/>
                <a:latin typeface="Arial" pitchFamily="34" charset="0"/>
                <a:cs typeface="Arial" pitchFamily="34" charset="0"/>
              </a:rPr>
              <a:t>Der Fachoberschüler ist zugleich </a:t>
            </a:r>
          </a:p>
          <a:p>
            <a:pPr algn="ctr" eaLnBrk="1" hangingPunct="1">
              <a:spcBef>
                <a:spcPct val="15000"/>
              </a:spcBef>
            </a:pPr>
            <a:r>
              <a:rPr lang="de-DE" sz="48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Schüler</a:t>
            </a:r>
            <a:endParaRPr lang="de-DE" sz="4800" b="1" dirty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15000"/>
              </a:spcBef>
            </a:pPr>
            <a:r>
              <a:rPr lang="de-DE" sz="2800" b="1" dirty="0">
                <a:effectLst/>
                <a:latin typeface="Arial" pitchFamily="34" charset="0"/>
                <a:cs typeface="Arial" pitchFamily="34" charset="0"/>
              </a:rPr>
              <a:t>und </a:t>
            </a:r>
          </a:p>
          <a:p>
            <a:pPr algn="ctr" eaLnBrk="1" hangingPunct="1">
              <a:spcBef>
                <a:spcPct val="15000"/>
              </a:spcBef>
            </a:pPr>
            <a:r>
              <a:rPr lang="de-DE" sz="48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Praktikant.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C5CAF6-6809-42B4-A161-BAD10F64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337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Aufbau Klassenstufe 11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6DFF35-58D7-4704-A532-9ECFFA112B48}"/>
              </a:ext>
            </a:extLst>
          </p:cNvPr>
          <p:cNvSpPr txBox="1"/>
          <p:nvPr/>
        </p:nvSpPr>
        <p:spPr>
          <a:xfrm>
            <a:off x="445346" y="1749748"/>
            <a:ext cx="74848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Schulische Ausbildung: 	  2 Tage / Woche</a:t>
            </a:r>
          </a:p>
          <a:p>
            <a:endParaRPr lang="de-DE" sz="280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Fachpraktische Ausbildung: 	  3 Tage / Woche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F5EDAF-8FE8-4814-A948-EB67DA51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759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Aufbau Klassenstufe 11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F5EDAF-8FE8-4814-A948-EB67DA51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BDE462-3874-4822-8B86-1445FC1A193A}"/>
              </a:ext>
            </a:extLst>
          </p:cNvPr>
          <p:cNvSpPr txBox="1"/>
          <p:nvPr/>
        </p:nvSpPr>
        <p:spPr>
          <a:xfrm>
            <a:off x="383915" y="1060113"/>
            <a:ext cx="607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>
                <a:cs typeface="Arial" pitchFamily="34" charset="0"/>
              </a:rPr>
              <a:t>Zur Zeit </a:t>
            </a:r>
            <a:r>
              <a:rPr lang="de-DE" sz="2800" u="sng" dirty="0">
                <a:effectLst/>
                <a:latin typeface="Arial" pitchFamily="34" charset="0"/>
                <a:cs typeface="Arial" pitchFamily="34" charset="0"/>
              </a:rPr>
              <a:t>Förderunterricht (3 </a:t>
            </a:r>
            <a:r>
              <a:rPr lang="de-DE" sz="2800" u="sng" dirty="0" err="1">
                <a:effectLst/>
                <a:latin typeface="Arial" pitchFamily="34" charset="0"/>
                <a:cs typeface="Arial" pitchFamily="34" charset="0"/>
              </a:rPr>
              <a:t>WoStd</a:t>
            </a:r>
            <a:r>
              <a:rPr lang="de-DE" sz="2800" u="sng" dirty="0">
                <a:effectLst/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FB798E-90C7-4C66-B6DC-7575D69EA15E}"/>
              </a:ext>
            </a:extLst>
          </p:cNvPr>
          <p:cNvSpPr txBox="1"/>
          <p:nvPr/>
        </p:nvSpPr>
        <p:spPr>
          <a:xfrm>
            <a:off x="395536" y="1730633"/>
            <a:ext cx="7585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Schulische Ausbildung: 	2,5 Tage / Woche</a:t>
            </a:r>
          </a:p>
          <a:p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Fachpraktische Ausbildung: 	2,5 Tage / Woche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96988C-38B7-44D3-892B-584EDA7C65D7}"/>
              </a:ext>
            </a:extLst>
          </p:cNvPr>
          <p:cNvSpPr txBox="1"/>
          <p:nvPr/>
        </p:nvSpPr>
        <p:spPr>
          <a:xfrm>
            <a:off x="383915" y="2971036"/>
            <a:ext cx="597490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>
                <a:effectLst/>
                <a:latin typeface="Arial" pitchFamily="34" charset="0"/>
                <a:cs typeface="Arial" pitchFamily="34" charset="0"/>
              </a:rPr>
              <a:t>Regelung am KBBZ Neunkirchen:</a:t>
            </a:r>
          </a:p>
          <a:p>
            <a:endParaRPr lang="de-DE" sz="2800" dirty="0"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  <a:tabLst>
                <a:tab pos="1879600" algn="l"/>
              </a:tabLst>
            </a:pPr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Woche:	Schule: 		3 Tage</a:t>
            </a:r>
          </a:p>
          <a:p>
            <a:pPr marL="1885950" lvl="3" indent="-514350"/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	Praktikum:		2 Tage</a:t>
            </a:r>
          </a:p>
          <a:p>
            <a:pPr marL="1885950" lvl="3" indent="-514350"/>
            <a:endParaRPr lang="de-DE" sz="2800" dirty="0">
              <a:effectLst/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  <a:tabLst>
                <a:tab pos="1879600" algn="l"/>
              </a:tabLst>
            </a:pPr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Woche:	Schule: 		2 Tage</a:t>
            </a:r>
          </a:p>
          <a:p>
            <a:pPr marL="1885950" lvl="3" indent="-514350"/>
            <a:r>
              <a:rPr lang="de-DE" sz="2800" dirty="0">
                <a:effectLst/>
                <a:latin typeface="Arial" pitchFamily="34" charset="0"/>
                <a:cs typeface="Arial" pitchFamily="34" charset="0"/>
              </a:rPr>
              <a:t>	Praktikum:		3 Tage </a:t>
            </a:r>
          </a:p>
        </p:txBody>
      </p:sp>
    </p:spTree>
    <p:extLst>
      <p:ext uri="{BB962C8B-B14F-4D97-AF65-F5344CB8AC3E}">
        <p14:creationId xmlns:p14="http://schemas.microsoft.com/office/powerpoint/2010/main" val="97608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Klassenstufe 11</a:t>
            </a:r>
          </a:p>
        </p:txBody>
      </p:sp>
      <p:graphicFrame>
        <p:nvGraphicFramePr>
          <p:cNvPr id="5" name="Group 49">
            <a:extLst>
              <a:ext uri="{FF2B5EF4-FFF2-40B4-BE49-F238E27FC236}">
                <a16:creationId xmlns:a16="http://schemas.microsoft.com/office/drawing/2014/main" id="{FC4983D5-F07B-4093-A593-C63BA0E16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613282"/>
              </p:ext>
            </p:extLst>
          </p:nvPr>
        </p:nvGraphicFramePr>
        <p:xfrm>
          <a:off x="1376413" y="1734801"/>
          <a:ext cx="5760641" cy="3736976"/>
        </p:xfrm>
        <a:graphic>
          <a:graphicData uri="http://schemas.openxmlformats.org/drawingml/2006/table">
            <a:tbl>
              <a:tblPr/>
              <a:tblGrid>
                <a:gridCol w="337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Allgemeiner</a:t>
                      </a: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Lernbereich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Klassenstufe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Fremdsprache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(Französisch oder Englisch)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AA03C18-464A-436C-8165-F7D17116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396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Klassenstufe 11</a:t>
            </a:r>
          </a:p>
        </p:txBody>
      </p:sp>
      <p:graphicFrame>
        <p:nvGraphicFramePr>
          <p:cNvPr id="6" name="Group 49">
            <a:extLst>
              <a:ext uri="{FF2B5EF4-FFF2-40B4-BE49-F238E27FC236}">
                <a16:creationId xmlns:a16="http://schemas.microsoft.com/office/drawing/2014/main" id="{B6C38F4E-58E6-4A1D-82AB-DFADE5928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0759"/>
              </p:ext>
            </p:extLst>
          </p:nvPr>
        </p:nvGraphicFramePr>
        <p:xfrm>
          <a:off x="1344140" y="1837054"/>
          <a:ext cx="5760641" cy="3183891"/>
        </p:xfrm>
        <a:graphic>
          <a:graphicData uri="http://schemas.openxmlformats.org/drawingml/2006/table">
            <a:tbl>
              <a:tblPr/>
              <a:tblGrid>
                <a:gridCol w="337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Fachbezogener</a:t>
                      </a: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Lernbereich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Klassenstufe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Betriebswirtschaftslehre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Betriebliches Rechnungswesen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Volkswirtschaftslehre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346636-7067-42D8-B9A9-83259E7E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63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Klassenstufe 11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346636-7067-42D8-B9A9-83259E7E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15</a:t>
            </a:fld>
            <a:endParaRPr lang="de-DE" altLang="de-DE"/>
          </a:p>
        </p:txBody>
      </p:sp>
      <p:graphicFrame>
        <p:nvGraphicFramePr>
          <p:cNvPr id="7" name="Group 49">
            <a:extLst>
              <a:ext uri="{FF2B5EF4-FFF2-40B4-BE49-F238E27FC236}">
                <a16:creationId xmlns:a16="http://schemas.microsoft.com/office/drawing/2014/main" id="{E1F5D5DC-4C7D-450F-BB33-70623914A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006729"/>
              </p:ext>
            </p:extLst>
          </p:nvPr>
        </p:nvGraphicFramePr>
        <p:xfrm>
          <a:off x="1726009" y="1814512"/>
          <a:ext cx="5760641" cy="3228976"/>
        </p:xfrm>
        <a:graphic>
          <a:graphicData uri="http://schemas.openxmlformats.org/drawingml/2006/table">
            <a:tbl>
              <a:tblPr/>
              <a:tblGrid>
                <a:gridCol w="337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Förderunterricht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(alle zwei Wochen)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Klassenstufe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Fremdsprache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(Französisch oder Englisch)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3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Fachoberschule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Klassenstufe 12 -</a:t>
            </a:r>
          </a:p>
        </p:txBody>
      </p:sp>
    </p:spTree>
    <p:extLst>
      <p:ext uri="{BB962C8B-B14F-4D97-AF65-F5344CB8AC3E}">
        <p14:creationId xmlns:p14="http://schemas.microsoft.com/office/powerpoint/2010/main" val="17484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451502"/>
            <a:ext cx="8737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Versetzung in Klassenstufe 12 erfolgt, wenn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● das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Klassenziel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der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Klasse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 erreicht</a:t>
            </a:r>
            <a:r>
              <a:rPr kumimoji="0" lang="de-DE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wurde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99CC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und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rgbClr val="99CC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● die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fachpraktische Ausbildung</a:t>
            </a:r>
            <a:r>
              <a:rPr lang="de-DE" sz="2800" dirty="0"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mit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erfolgreich</a:t>
            </a:r>
            <a:endParaRPr lang="de-DE" sz="2800" dirty="0"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bewertet wurde.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Versetzung in Klassenstufe 12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47CE5B-5A75-4FE2-83AA-EADBBF3A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457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Klassenstufe 12</a:t>
            </a:r>
          </a:p>
        </p:txBody>
      </p:sp>
      <p:graphicFrame>
        <p:nvGraphicFramePr>
          <p:cNvPr id="6" name="Group 49">
            <a:extLst>
              <a:ext uri="{FF2B5EF4-FFF2-40B4-BE49-F238E27FC236}">
                <a16:creationId xmlns:a16="http://schemas.microsoft.com/office/drawing/2014/main" id="{592C7C05-7EA7-478A-B421-BD62089D6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699722"/>
              </p:ext>
            </p:extLst>
          </p:nvPr>
        </p:nvGraphicFramePr>
        <p:xfrm>
          <a:off x="1691679" y="1042026"/>
          <a:ext cx="5760641" cy="5265740"/>
        </p:xfrm>
        <a:graphic>
          <a:graphicData uri="http://schemas.openxmlformats.org/drawingml/2006/table">
            <a:tbl>
              <a:tblPr/>
              <a:tblGrid>
                <a:gridCol w="337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Allgemeiner</a:t>
                      </a: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Lernbereich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Klassenstufe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Fremdsprache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(Französisch oder Englisch)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Chemie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oder Physik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Sozialkunde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59BDDA3-CFCB-4E76-B5D7-30842C45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095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Klassenstufe 12</a:t>
            </a:r>
          </a:p>
        </p:txBody>
      </p:sp>
      <p:graphicFrame>
        <p:nvGraphicFramePr>
          <p:cNvPr id="7" name="Group 49">
            <a:extLst>
              <a:ext uri="{FF2B5EF4-FFF2-40B4-BE49-F238E27FC236}">
                <a16:creationId xmlns:a16="http://schemas.microsoft.com/office/drawing/2014/main" id="{0A729F03-71B5-4907-BEE0-096812BFB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125120"/>
              </p:ext>
            </p:extLst>
          </p:nvPr>
        </p:nvGraphicFramePr>
        <p:xfrm>
          <a:off x="1691679" y="1443496"/>
          <a:ext cx="5760641" cy="3715704"/>
        </p:xfrm>
        <a:graphic>
          <a:graphicData uri="http://schemas.openxmlformats.org/drawingml/2006/table">
            <a:tbl>
              <a:tblPr/>
              <a:tblGrid>
                <a:gridCol w="337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Fachbezogener</a:t>
                      </a: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Lernbereich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Klassenstufe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Betriebswirtschaftslehre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Betriebliches Rechnungswesen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Volkswirtschaftslehre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Datenverarbeitung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53A4413-8ECF-4835-873C-6BC2BAE4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87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548" y="116632"/>
            <a:ext cx="5592612" cy="638845"/>
          </a:xfrm>
        </p:spPr>
        <p:txBody>
          <a:bodyPr/>
          <a:lstStyle/>
          <a:p>
            <a:r>
              <a:rPr lang="de-DE" altLang="de-DE" dirty="0">
                <a:latin typeface="Arial" pitchFamily="34" charset="0"/>
                <a:cs typeface="Arial" pitchFamily="34" charset="0"/>
              </a:rPr>
              <a:t>Ihre Ansprechpartner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85934" y="1734582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/>
              <a:t>Abteilungsleiterin </a:t>
            </a:r>
          </a:p>
          <a:p>
            <a:pPr algn="ctr"/>
            <a:r>
              <a:rPr lang="de-DE" sz="1800" b="1" dirty="0">
                <a:solidFill>
                  <a:srgbClr val="99CC00"/>
                </a:solidFill>
              </a:rPr>
              <a:t>Simone Groh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581379" y="3864536"/>
            <a:ext cx="2916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1800" b="1"/>
            </a:lvl1pPr>
          </a:lstStyle>
          <a:p>
            <a:r>
              <a:rPr lang="de-DE" dirty="0"/>
              <a:t>Stellv. Abteilungsleiterin </a:t>
            </a:r>
            <a:br>
              <a:rPr lang="de-DE" dirty="0"/>
            </a:br>
            <a:r>
              <a:rPr lang="de-DE" dirty="0">
                <a:solidFill>
                  <a:srgbClr val="99CC00"/>
                </a:solidFill>
              </a:rPr>
              <a:t>Kirstin Zenner</a:t>
            </a:r>
          </a:p>
          <a:p>
            <a:endParaRPr lang="de-DE" dirty="0">
              <a:solidFill>
                <a:srgbClr val="99CC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4425" y="3862795"/>
            <a:ext cx="264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1800" b="1"/>
            </a:lvl1pPr>
          </a:lstStyle>
          <a:p>
            <a:r>
              <a:rPr lang="de-DE" dirty="0"/>
              <a:t>Stellv. Abteilungsleiter</a:t>
            </a:r>
          </a:p>
          <a:p>
            <a:r>
              <a:rPr lang="de-DE" dirty="0">
                <a:solidFill>
                  <a:srgbClr val="99CC00"/>
                </a:solidFill>
              </a:rPr>
              <a:t>Markus Bouillon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42" y="4524764"/>
            <a:ext cx="1152000" cy="146972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AED34B8-9204-4646-8C10-7487155D1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48" y="1053606"/>
            <a:ext cx="8530814" cy="6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 u="sng" kern="0" dirty="0">
                <a:solidFill>
                  <a:schemeClr val="tx1"/>
                </a:solidFill>
              </a:rPr>
              <a:t>Abteilung </a:t>
            </a:r>
            <a:r>
              <a:rPr lang="de-DE" altLang="de-DE" sz="2800" u="sng" kern="0" dirty="0" err="1">
                <a:solidFill>
                  <a:schemeClr val="tx1"/>
                </a:solidFill>
              </a:rPr>
              <a:t>BerufsQualifikation</a:t>
            </a:r>
            <a:r>
              <a:rPr lang="de-DE" altLang="de-DE" sz="2800" u="sng" kern="0" dirty="0">
                <a:solidFill>
                  <a:schemeClr val="tx1"/>
                </a:solidFill>
              </a:rPr>
              <a:t> / Fachoberschule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68D5897-1428-42FF-8EF9-342A8896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</a:t>
            </a:fld>
            <a:endParaRPr lang="de-DE" altLang="de-DE"/>
          </a:p>
        </p:txBody>
      </p:sp>
      <p:pic>
        <p:nvPicPr>
          <p:cNvPr id="11" name="Grafik 10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3BF56723-C368-4B86-91A7-1BE83A0D5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16" y="2369516"/>
            <a:ext cx="1004327" cy="15047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0D753E-FAB6-43BC-9976-F76083C25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802" y="4489720"/>
            <a:ext cx="1162060" cy="15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Klassenstufe 12</a:t>
            </a:r>
          </a:p>
        </p:txBody>
      </p:sp>
      <p:graphicFrame>
        <p:nvGraphicFramePr>
          <p:cNvPr id="4" name="Group 49">
            <a:extLst>
              <a:ext uri="{FF2B5EF4-FFF2-40B4-BE49-F238E27FC236}">
                <a16:creationId xmlns:a16="http://schemas.microsoft.com/office/drawing/2014/main" id="{E91A9F40-D8C1-45CD-BCA6-1570A13D8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263079"/>
              </p:ext>
            </p:extLst>
          </p:nvPr>
        </p:nvGraphicFramePr>
        <p:xfrm>
          <a:off x="935596" y="1486526"/>
          <a:ext cx="7272808" cy="4155758"/>
        </p:xfrm>
        <a:graphic>
          <a:graphicData uri="http://schemas.openxmlformats.org/drawingml/2006/table">
            <a:tbl>
              <a:tblPr/>
              <a:tblGrid>
                <a:gridCol w="426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Wahlpflichtbereich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Klassenstufe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Wahlpflichtfach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Arbeits- und Präsentationstechnik / Angewandte Datenverarbeitung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Fremdsprache </a:t>
                      </a:r>
                      <a:b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(Englisch, Französisch, Spanisch)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CB29BE-F247-4B27-B55D-88A06C2B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700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Schriftliche Prüfung</a:t>
            </a:r>
          </a:p>
          <a:p>
            <a:pPr marL="342900" indent="-34290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Deutsch</a:t>
            </a:r>
          </a:p>
          <a:p>
            <a:pPr marL="342900" indent="-34290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Mathematik</a:t>
            </a:r>
          </a:p>
          <a:p>
            <a:pPr marL="342900" indent="-34290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Fremdsprache (Französisch oder Englisch)</a:t>
            </a:r>
          </a:p>
          <a:p>
            <a:pPr marL="342900" indent="-34290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Betriebswirtschaftslehre</a:t>
            </a:r>
          </a:p>
          <a:p>
            <a:pPr marL="342900" indent="-34290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Betriebliches Rechnungswesen</a:t>
            </a:r>
          </a:p>
          <a:p>
            <a:pPr marL="342900" indent="-34290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15000"/>
              </a:spcBef>
              <a:tabLst>
                <a:tab pos="284163" algn="l"/>
              </a:tabLst>
            </a:pPr>
            <a:r>
              <a:rPr lang="de-DE" sz="2400" b="1" u="sng" dirty="0">
                <a:cs typeface="Arial" pitchFamily="34" charset="0"/>
                <a:sym typeface="Wingdings" pitchFamily="2" charset="2"/>
              </a:rPr>
              <a:t>Mündliche Prüfung</a:t>
            </a:r>
          </a:p>
          <a:p>
            <a:pPr eaLnBrk="1" hangingPunct="1">
              <a:spcBef>
                <a:spcPct val="15000"/>
              </a:spcBef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je nach Notenbild </a:t>
            </a:r>
            <a:br>
              <a:rPr lang="de-DE" sz="2400" dirty="0">
                <a:effectLst/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(max. 2 Prüfungen)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0"/>
            <a:ext cx="6655229" cy="912813"/>
          </a:xfrm>
        </p:spPr>
        <p:txBody>
          <a:bodyPr/>
          <a:lstStyle/>
          <a:p>
            <a:r>
              <a:rPr lang="de-DE" dirty="0"/>
              <a:t>Abschlussprüfung Klassenstufe 12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D87700D-87D1-4222-AB87-57C80CD7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660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18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u="sng" dirty="0">
                <a:cs typeface="Arial" pitchFamily="34" charset="0"/>
              </a:rPr>
              <a:t>Zulassung</a:t>
            </a:r>
          </a:p>
          <a:p>
            <a:r>
              <a:rPr lang="de-DE" sz="2400" b="1" u="sng" dirty="0">
                <a:cs typeface="Arial" pitchFamily="34" charset="0"/>
              </a:rPr>
              <a:t> </a:t>
            </a:r>
            <a:endParaRPr lang="de-DE" sz="2400" b="1" u="sng" dirty="0">
              <a:effectLst/>
              <a:latin typeface="Arial" pitchFamily="34" charset="0"/>
              <a:cs typeface="Arial" pitchFamily="34" charset="0"/>
            </a:endParaRPr>
          </a:p>
          <a:p>
            <a:pPr marL="342900" lvl="2" indent="-342900" eaLnBrk="1" hangingPunct="1">
              <a:lnSpc>
                <a:spcPct val="130000"/>
              </a:lnSpc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  <a:defRPr/>
            </a:pPr>
            <a:r>
              <a:rPr lang="de-DE" sz="2400" dirty="0">
                <a:cs typeface="Arial" pitchFamily="34" charset="0"/>
              </a:rPr>
              <a:t>alle Schüler der Klassenstufe 12</a:t>
            </a:r>
          </a:p>
          <a:p>
            <a:pPr marL="342900" lvl="2" indent="-342900" eaLnBrk="1" hangingPunct="1">
              <a:lnSpc>
                <a:spcPct val="130000"/>
              </a:lnSpc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  <a:defRPr/>
            </a:pPr>
            <a:r>
              <a:rPr lang="de-DE" sz="2400" dirty="0">
                <a:cs typeface="Arial" pitchFamily="34" charset="0"/>
              </a:rPr>
              <a:t>Voraussetzung: ordnungsgemäßer Schulbesuch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0"/>
            <a:ext cx="6655229" cy="912813"/>
          </a:xfrm>
        </p:spPr>
        <p:txBody>
          <a:bodyPr/>
          <a:lstStyle/>
          <a:p>
            <a:r>
              <a:rPr lang="de-DE" dirty="0"/>
              <a:t>Abschlussprüfung Klassenstufe 12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7773F29-5463-49A5-85A9-0141F063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2812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Fachoberschule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Anmeldung -</a:t>
            </a:r>
          </a:p>
        </p:txBody>
      </p:sp>
    </p:spTree>
    <p:extLst>
      <p:ext uri="{BB962C8B-B14F-4D97-AF65-F5344CB8AC3E}">
        <p14:creationId xmlns:p14="http://schemas.microsoft.com/office/powerpoint/2010/main" val="583959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0"/>
            <a:ext cx="6655229" cy="912813"/>
          </a:xfrm>
        </p:spPr>
        <p:txBody>
          <a:bodyPr/>
          <a:lstStyle/>
          <a:p>
            <a:r>
              <a:rPr lang="de-DE" dirty="0"/>
              <a:t>Anmeldeformular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403210-3472-4742-8E27-295383793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15001" r="24800" b="8000"/>
          <a:stretch/>
        </p:blipFill>
        <p:spPr>
          <a:xfrm>
            <a:off x="1835696" y="1085381"/>
            <a:ext cx="5904656" cy="507431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2507C94-8435-4A0B-A77F-F8062E93BE99}"/>
              </a:ext>
            </a:extLst>
          </p:cNvPr>
          <p:cNvSpPr/>
          <p:nvPr/>
        </p:nvSpPr>
        <p:spPr bwMode="auto">
          <a:xfrm>
            <a:off x="3563888" y="1456672"/>
            <a:ext cx="2511813" cy="432048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82A4A36-C7B2-4D1F-9A6A-25F46BEF6E48}"/>
              </a:ext>
            </a:extLst>
          </p:cNvPr>
          <p:cNvSpPr/>
          <p:nvPr/>
        </p:nvSpPr>
        <p:spPr bwMode="auto">
          <a:xfrm>
            <a:off x="3491880" y="4697032"/>
            <a:ext cx="4176464" cy="648072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690B2FC-AC6A-4BC3-9D1C-4329E977124B}"/>
              </a:ext>
            </a:extLst>
          </p:cNvPr>
          <p:cNvSpPr/>
          <p:nvPr/>
        </p:nvSpPr>
        <p:spPr bwMode="auto">
          <a:xfrm>
            <a:off x="6071923" y="5201088"/>
            <a:ext cx="1596421" cy="432048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EC43EA8-4FD4-4F0C-AACD-1A5E6F860C82}"/>
              </a:ext>
            </a:extLst>
          </p:cNvPr>
          <p:cNvSpPr/>
          <p:nvPr/>
        </p:nvSpPr>
        <p:spPr bwMode="auto">
          <a:xfrm>
            <a:off x="1686412" y="5561127"/>
            <a:ext cx="3533660" cy="598567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78BD42C-085A-4F11-AF58-67E6DB7C1879}"/>
              </a:ext>
            </a:extLst>
          </p:cNvPr>
          <p:cNvSpPr/>
          <p:nvPr/>
        </p:nvSpPr>
        <p:spPr bwMode="auto">
          <a:xfrm>
            <a:off x="4741375" y="5500371"/>
            <a:ext cx="2998977" cy="644422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83ADB53-5597-42B2-9C33-21508564B409}"/>
              </a:ext>
            </a:extLst>
          </p:cNvPr>
          <p:cNvSpPr/>
          <p:nvPr/>
        </p:nvSpPr>
        <p:spPr bwMode="auto">
          <a:xfrm>
            <a:off x="5442652" y="3071890"/>
            <a:ext cx="1596421" cy="310146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03CCC55-38AB-4A68-955F-67B3EDD6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49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Fachoberschule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Kontakt -</a:t>
            </a:r>
          </a:p>
        </p:txBody>
      </p:sp>
    </p:spTree>
    <p:extLst>
      <p:ext uri="{BB962C8B-B14F-4D97-AF65-F5344CB8AC3E}">
        <p14:creationId xmlns:p14="http://schemas.microsoft.com/office/powerpoint/2010/main" val="408395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0"/>
            <a:ext cx="6655229" cy="912813"/>
          </a:xfrm>
        </p:spPr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5C0E9C9-2C60-4744-BF66-8222BC4C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1" y="1370616"/>
            <a:ext cx="79321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Simone Groh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Kirstin Zenner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2000" b="1" dirty="0">
                <a:cs typeface="Arial" pitchFamily="34" charset="0"/>
              </a:rPr>
              <a:t>Markus Bouillon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marL="355600" indent="-355600" algn="ctr" eaLnBrk="1" hangingPunct="1">
              <a:spcBef>
                <a:spcPct val="20000"/>
              </a:spcBef>
            </a:pPr>
            <a:endParaRPr lang="de-DE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CF8942B-3A4C-4E3F-A4E2-0622D40A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1" y="2738768"/>
            <a:ext cx="793211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Unten am Steinwald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66538 Neunkirchen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Tel.: 06821 99228-0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Fax.: 06821928-30</a:t>
            </a:r>
          </a:p>
          <a:p>
            <a:pPr algn="ctr" eaLnBrk="1" hangingPunct="1">
              <a:spcBef>
                <a:spcPct val="20000"/>
              </a:spcBef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1600" dirty="0" err="1">
                <a:latin typeface="Arial" pitchFamily="34" charset="0"/>
                <a:cs typeface="Arial" pitchFamily="34" charset="0"/>
              </a:rPr>
              <a:t>s.groh@schule.saarland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1600" dirty="0" err="1">
                <a:cs typeface="Arial" pitchFamily="34" charset="0"/>
              </a:rPr>
              <a:t>k.zenner@schule.saarland</a:t>
            </a:r>
            <a:endParaRPr lang="de-DE" sz="1600" dirty="0"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1600" dirty="0" err="1">
                <a:cs typeface="Arial" pitchFamily="34" charset="0"/>
              </a:rPr>
              <a:t>m.bouillon@schule.saarland</a:t>
            </a:r>
            <a:endParaRPr lang="de-DE" sz="1600" dirty="0"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www.kbbz-neunkirchen.de</a:t>
            </a:r>
            <a:endParaRPr lang="de-DE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A66226-E4B5-4179-94F9-D73E3AD3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26</a:t>
            </a:fld>
            <a:endParaRPr lang="de-DE" altLang="de-DE"/>
          </a:p>
        </p:txBody>
      </p:sp>
      <p:pic>
        <p:nvPicPr>
          <p:cNvPr id="1028" name="Picture 4" descr="Facebook, Inc. Logo Computer-Icons Like-button - Facebook Symbol png  herunterladen - 1055*1269 - Kostenlos transparent Winkel png Herunterladen.">
            <a:extLst>
              <a:ext uri="{FF2B5EF4-FFF2-40B4-BE49-F238E27FC236}">
                <a16:creationId xmlns:a16="http://schemas.microsoft.com/office/drawing/2014/main" id="{7ADA31F1-0CEA-4A4E-8E05-80FEBE4CB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 r="1275" b="16491"/>
          <a:stretch/>
        </p:blipFill>
        <p:spPr bwMode="auto">
          <a:xfrm rot="21155536">
            <a:off x="703079" y="4725240"/>
            <a:ext cx="1156462" cy="11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 Logo: Richtlinien, Vorschriften und Download. So ist die Nutzung  möglich. - AllSocial der Blog">
            <a:extLst>
              <a:ext uri="{FF2B5EF4-FFF2-40B4-BE49-F238E27FC236}">
                <a16:creationId xmlns:a16="http://schemas.microsoft.com/office/drawing/2014/main" id="{F34CE681-8229-4B0B-824C-B2D817E8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096">
            <a:off x="7241259" y="4695598"/>
            <a:ext cx="963146" cy="9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5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29AE68-E0DC-435C-B00E-54A2AD702C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9113" y="1606550"/>
            <a:ext cx="7424737" cy="1470025"/>
          </a:xfrm>
        </p:spPr>
        <p:txBody>
          <a:bodyPr/>
          <a:lstStyle/>
          <a:p>
            <a:pPr eaLnBrk="1" hangingPunct="1"/>
            <a:r>
              <a:rPr altLang="de-DE" sz="2400"/>
              <a:t>Vielen Dank für Ihre Aufmerksamkeit!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1E221B27-807D-4C53-A7B0-88A337A2E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915207"/>
              </p:ext>
            </p:extLst>
          </p:nvPr>
        </p:nvGraphicFramePr>
        <p:xfrm>
          <a:off x="5461119" y="3559833"/>
          <a:ext cx="2952328" cy="338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52A13EBD-54A7-4950-84AB-43C7D080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370" y="3469317"/>
            <a:ext cx="4393826" cy="6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400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i="1" kern="0" dirty="0">
                <a:solidFill>
                  <a:schemeClr val="bg1"/>
                </a:solidFill>
              </a:rPr>
              <a:t>…. für alle die mehr wollen!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F2337B-4DFA-4357-9054-17EA86B8BD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70" t="3214" r="4870" b="59860"/>
          <a:stretch/>
        </p:blipFill>
        <p:spPr>
          <a:xfrm>
            <a:off x="4514070" y="0"/>
            <a:ext cx="4620126" cy="25323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7909" y="7115"/>
            <a:ext cx="5605785" cy="898681"/>
          </a:xfrm>
        </p:spPr>
        <p:txBody>
          <a:bodyPr/>
          <a:lstStyle/>
          <a:p>
            <a:r>
              <a:rPr lang="de-DE" altLang="de-DE" dirty="0">
                <a:latin typeface="Arial" pitchFamily="34" charset="0"/>
                <a:cs typeface="Arial" pitchFamily="34" charset="0"/>
              </a:rPr>
              <a:t>Bildungswege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7909" y="5415607"/>
            <a:ext cx="7993136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Mittlerer Bildungsabschluss</a:t>
            </a:r>
          </a:p>
        </p:txBody>
      </p:sp>
      <p:sp>
        <p:nvSpPr>
          <p:cNvPr id="8214" name="Text Box 5"/>
          <p:cNvSpPr txBox="1">
            <a:spLocks noChangeArrowheads="1"/>
          </p:cNvSpPr>
          <p:nvPr/>
        </p:nvSpPr>
        <p:spPr bwMode="auto">
          <a:xfrm>
            <a:off x="397909" y="3526484"/>
            <a:ext cx="1728440" cy="8002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Berufsaus-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bildung</a:t>
            </a:r>
          </a:p>
        </p:txBody>
      </p:sp>
      <p:sp>
        <p:nvSpPr>
          <p:cNvPr id="8215" name="AutoShape 6"/>
          <p:cNvSpPr>
            <a:spLocks noChangeArrowheads="1"/>
          </p:cNvSpPr>
          <p:nvPr/>
        </p:nvSpPr>
        <p:spPr bwMode="auto">
          <a:xfrm>
            <a:off x="631085" y="4480570"/>
            <a:ext cx="528749" cy="863600"/>
          </a:xfrm>
          <a:prstGeom prst="upArrow">
            <a:avLst>
              <a:gd name="adj1" fmla="val 50000"/>
              <a:gd name="adj2" fmla="val 4084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8212" name="Text Box 8"/>
          <p:cNvSpPr txBox="1">
            <a:spLocks noChangeArrowheads="1"/>
          </p:cNvSpPr>
          <p:nvPr/>
        </p:nvSpPr>
        <p:spPr bwMode="auto">
          <a:xfrm>
            <a:off x="6086789" y="3558812"/>
            <a:ext cx="2304256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Oberstufen-gymnasium</a:t>
            </a:r>
          </a:p>
        </p:txBody>
      </p:sp>
      <p:sp>
        <p:nvSpPr>
          <p:cNvPr id="8213" name="AutoShape 9"/>
          <p:cNvSpPr>
            <a:spLocks noChangeArrowheads="1"/>
          </p:cNvSpPr>
          <p:nvPr/>
        </p:nvSpPr>
        <p:spPr bwMode="auto">
          <a:xfrm>
            <a:off x="6925484" y="4557076"/>
            <a:ext cx="511175" cy="782557"/>
          </a:xfrm>
          <a:prstGeom prst="upArrow">
            <a:avLst>
              <a:gd name="adj1" fmla="val 50000"/>
              <a:gd name="adj2" fmla="val 41304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8211" name="AutoShape 12"/>
          <p:cNvSpPr>
            <a:spLocks noChangeArrowheads="1"/>
          </p:cNvSpPr>
          <p:nvPr/>
        </p:nvSpPr>
        <p:spPr bwMode="auto">
          <a:xfrm>
            <a:off x="3807934" y="4543350"/>
            <a:ext cx="528637" cy="792087"/>
          </a:xfrm>
          <a:prstGeom prst="upArrow">
            <a:avLst>
              <a:gd name="adj1" fmla="val 50000"/>
              <a:gd name="adj2" fmla="val 40841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397909" y="1096020"/>
            <a:ext cx="7993136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Beruf</a:t>
            </a:r>
          </a:p>
        </p:txBody>
      </p:sp>
      <p:sp>
        <p:nvSpPr>
          <p:cNvPr id="8206" name="AutoShape 22"/>
          <p:cNvSpPr>
            <a:spLocks noChangeArrowheads="1"/>
          </p:cNvSpPr>
          <p:nvPr/>
        </p:nvSpPr>
        <p:spPr bwMode="auto">
          <a:xfrm>
            <a:off x="3821244" y="2887166"/>
            <a:ext cx="431800" cy="504379"/>
          </a:xfrm>
          <a:prstGeom prst="upArrow">
            <a:avLst>
              <a:gd name="adj1" fmla="val 50000"/>
              <a:gd name="adj2" fmla="val 292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8207" name="Text Box 24"/>
          <p:cNvSpPr txBox="1">
            <a:spLocks noChangeArrowheads="1"/>
          </p:cNvSpPr>
          <p:nvPr/>
        </p:nvSpPr>
        <p:spPr bwMode="auto">
          <a:xfrm>
            <a:off x="2727814" y="2281355"/>
            <a:ext cx="2528901" cy="46166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Fachhochschule</a:t>
            </a:r>
          </a:p>
        </p:txBody>
      </p:sp>
      <p:sp>
        <p:nvSpPr>
          <p:cNvPr id="8208" name="Text Box 25"/>
          <p:cNvSpPr txBox="1">
            <a:spLocks noChangeArrowheads="1"/>
          </p:cNvSpPr>
          <p:nvPr/>
        </p:nvSpPr>
        <p:spPr bwMode="auto">
          <a:xfrm>
            <a:off x="5798062" y="2285701"/>
            <a:ext cx="2592983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Universität</a:t>
            </a:r>
          </a:p>
        </p:txBody>
      </p:sp>
      <p:sp>
        <p:nvSpPr>
          <p:cNvPr id="8203" name="AutoShape 18"/>
          <p:cNvSpPr>
            <a:spLocks noChangeArrowheads="1"/>
          </p:cNvSpPr>
          <p:nvPr/>
        </p:nvSpPr>
        <p:spPr bwMode="auto">
          <a:xfrm>
            <a:off x="686462" y="1662757"/>
            <a:ext cx="431800" cy="1728788"/>
          </a:xfrm>
          <a:prstGeom prst="upArrow">
            <a:avLst>
              <a:gd name="adj1" fmla="val 50000"/>
              <a:gd name="adj2" fmla="val 10009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3803739" y="1663030"/>
            <a:ext cx="431800" cy="504056"/>
          </a:xfrm>
          <a:prstGeom prst="upArrow">
            <a:avLst>
              <a:gd name="adj1" fmla="val 50000"/>
              <a:gd name="adj2" fmla="val 292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6968390" y="2887166"/>
            <a:ext cx="431800" cy="504379"/>
          </a:xfrm>
          <a:prstGeom prst="upArrow">
            <a:avLst>
              <a:gd name="adj1" fmla="val 50000"/>
              <a:gd name="adj2" fmla="val 292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6950885" y="1663030"/>
            <a:ext cx="431800" cy="504056"/>
          </a:xfrm>
          <a:prstGeom prst="upArrow">
            <a:avLst>
              <a:gd name="adj1" fmla="val 50000"/>
              <a:gd name="adj2" fmla="val 292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028585" y="3581768"/>
            <a:ext cx="2160587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itchFamily="34" charset="0"/>
                <a:cs typeface="Arial" pitchFamily="34" charset="0"/>
              </a:rPr>
              <a:t>Fachober-schule</a:t>
            </a: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5358242" y="3797869"/>
            <a:ext cx="648072" cy="287387"/>
          </a:xfrm>
          <a:prstGeom prst="rightArrow">
            <a:avLst>
              <a:gd name="adj1" fmla="val 50000"/>
              <a:gd name="adj2" fmla="val 110582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E2FFBA-42AD-4BBC-937A-516DEC7C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C6AC9022-51B0-4D2A-B32D-5544B174D56F}"/>
              </a:ext>
            </a:extLst>
          </p:cNvPr>
          <p:cNvSpPr/>
          <p:nvPr/>
        </p:nvSpPr>
        <p:spPr>
          <a:xfrm>
            <a:off x="2177303" y="3831833"/>
            <a:ext cx="770807" cy="283148"/>
          </a:xfrm>
          <a:prstGeom prst="leftRightArrow">
            <a:avLst/>
          </a:prstGeom>
          <a:solidFill>
            <a:schemeClr val="tx2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  <p:bldP spid="8215" grpId="0" animBg="1"/>
      <p:bldP spid="8212" grpId="0" animBg="1"/>
      <p:bldP spid="8213" grpId="0" animBg="1"/>
      <p:bldP spid="8211" grpId="0" animBg="1"/>
      <p:bldP spid="8206" grpId="0" animBg="1"/>
      <p:bldP spid="8207" grpId="0" animBg="1"/>
      <p:bldP spid="8208" grpId="0" animBg="1"/>
      <p:bldP spid="8203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Voraussetzung</a:t>
            </a: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Mittlerer Bildungsabschluss</a:t>
            </a:r>
          </a:p>
          <a:p>
            <a:r>
              <a:rPr lang="de-DE" sz="2400" dirty="0">
                <a:cs typeface="Arial" pitchFamily="34" charset="0"/>
              </a:rPr>
              <a:t>und</a:t>
            </a: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Nachweis eines Praktikumsplatzes für die fachpraktische Ausbildung</a:t>
            </a:r>
          </a:p>
          <a:p>
            <a:pPr marL="177800" indent="-177800">
              <a:buFont typeface="Arial" pitchFamily="34" charset="0"/>
              <a:buChar char="•"/>
            </a:pPr>
            <a:endParaRPr lang="de-DE" sz="2400" dirty="0">
              <a:cs typeface="Arial" pitchFamily="34" charset="0"/>
            </a:endParaRPr>
          </a:p>
          <a:p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Dauer</a:t>
            </a:r>
            <a:endParaRPr lang="de-DE" sz="2400" dirty="0">
              <a:cs typeface="Arial" pitchFamily="34" charset="0"/>
            </a:endParaRP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2 Jahre</a:t>
            </a: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Klassenstufe 11: Teilzeitunterricht</a:t>
            </a:r>
          </a:p>
          <a:p>
            <a:pPr eaLnBrk="1" hangingPunct="1">
              <a:spcBef>
                <a:spcPts val="0"/>
              </a:spcBef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Klassenstufe 12: Vollzeitunterricht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284163" algn="l"/>
              </a:tabLst>
            </a:pPr>
            <a:endParaRPr lang="de-DE" sz="2400" dirty="0"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tabLst>
                <a:tab pos="284163" algn="l"/>
              </a:tabLst>
            </a:pPr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Abschluss</a:t>
            </a: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tabLst>
                <a:tab pos="284163" algn="l"/>
              </a:tabLst>
            </a:pPr>
            <a:r>
              <a:rPr lang="de-DE" sz="2400" dirty="0"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rPr>
              <a:t>Allgemeine Fachhochschulreife</a:t>
            </a:r>
          </a:p>
          <a:p>
            <a:pPr marL="177800" indent="-177800">
              <a:buFont typeface="Arial" pitchFamily="34" charset="0"/>
              <a:buChar char="•"/>
            </a:pP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8A16F0D-DA2C-4224-A61A-188815C2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382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1" hangingPunct="1">
              <a:spcBef>
                <a:spcPct val="20000"/>
              </a:spcBef>
              <a:buFontTx/>
              <a:buChar char="•"/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Studium aller Fächer an jeder </a:t>
            </a:r>
            <a:r>
              <a:rPr lang="de-DE" sz="2400" b="1" dirty="0">
                <a:effectLst/>
                <a:latin typeface="Arial" pitchFamily="34" charset="0"/>
                <a:cs typeface="Arial" pitchFamily="34" charset="0"/>
              </a:rPr>
              <a:t>Fachhochschule</a:t>
            </a:r>
            <a:br>
              <a:rPr lang="de-DE" sz="2400" b="1" dirty="0">
                <a:effectLst/>
                <a:latin typeface="Arial" pitchFamily="34" charset="0"/>
                <a:cs typeface="Arial" pitchFamily="34" charset="0"/>
              </a:rPr>
            </a:br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  <a:p>
            <a:pPr marL="355600" indent="-355600" eaLnBrk="1" hangingPunct="1">
              <a:spcBef>
                <a:spcPct val="20000"/>
              </a:spcBef>
              <a:buFontTx/>
              <a:buChar char="•"/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Besuch des </a:t>
            </a:r>
            <a:r>
              <a:rPr lang="de-DE" sz="2400" b="1" dirty="0">
                <a:effectLst/>
                <a:latin typeface="Arial" pitchFamily="34" charset="0"/>
                <a:cs typeface="Arial" pitchFamily="34" charset="0"/>
              </a:rPr>
              <a:t>Beruflichen Oberstufengymnasiums der Fachrichtung Gesundheit und Soziales sowie der Fachrichtung Wirtschaft</a:t>
            </a: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 (Klasse 12 mit Notenprofil + FSP)</a:t>
            </a:r>
            <a:br>
              <a:rPr lang="de-DE" sz="2400" dirty="0">
                <a:effectLst/>
                <a:latin typeface="Arial" pitchFamily="34" charset="0"/>
                <a:cs typeface="Arial" pitchFamily="34" charset="0"/>
              </a:rPr>
            </a:b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pPr marL="355600" indent="-3556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b="1" dirty="0">
                <a:effectLst/>
                <a:latin typeface="Arial" pitchFamily="34" charset="0"/>
                <a:cs typeface="Arial" pitchFamily="34" charset="0"/>
              </a:rPr>
              <a:t>Berufsausbildung</a:t>
            </a:r>
            <a:br>
              <a:rPr lang="de-DE" sz="2400" b="1" dirty="0">
                <a:effectLst/>
                <a:latin typeface="Arial" pitchFamily="34" charset="0"/>
                <a:cs typeface="Arial" pitchFamily="34" charset="0"/>
              </a:rPr>
            </a:br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  <a:p>
            <a:pPr marL="355600" indent="-355600" eaLnBrk="1" hangingPunct="1">
              <a:spcBef>
                <a:spcPct val="20000"/>
              </a:spcBef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177800" indent="-177800">
              <a:buFont typeface="Arial" pitchFamily="34" charset="0"/>
              <a:buChar char="•"/>
            </a:pP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Perspektiven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DB6963-CFD4-41D2-AF76-AE193601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34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Fachoberschule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Klassenstufe 11 -</a:t>
            </a:r>
          </a:p>
        </p:txBody>
      </p:sp>
    </p:spTree>
    <p:extLst>
      <p:ext uri="{BB962C8B-B14F-4D97-AF65-F5344CB8AC3E}">
        <p14:creationId xmlns:p14="http://schemas.microsoft.com/office/powerpoint/2010/main" val="45729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Umfang</a:t>
            </a: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kaufmännisches Praktikum von </a:t>
            </a:r>
            <a:r>
              <a:rPr lang="de-DE" sz="2400" b="1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52 Wochen </a:t>
            </a:r>
            <a:br>
              <a:rPr lang="de-DE" sz="2400" b="1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(einschließlich 6 Wochen Urlaub) während der Schulzeit</a:t>
            </a:r>
          </a:p>
          <a:p>
            <a:pPr>
              <a:defRPr/>
            </a:pPr>
            <a:endParaRPr lang="de-DE" sz="2400" dirty="0"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Praktikantenstelle in kaufmännischen Betrieben, Behörden oder entsprechenden Einrichtungen</a:t>
            </a:r>
            <a:b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Liste mit Praktikumsstellen auf unserer Homepage</a:t>
            </a:r>
          </a:p>
          <a:p>
            <a:pPr>
              <a:defRPr/>
            </a:pPr>
            <a:endParaRPr lang="de-DE" sz="2400" dirty="0"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DE" sz="2400" b="1" u="sng" dirty="0">
                <a:cs typeface="Arial" pitchFamily="34" charset="0"/>
                <a:sym typeface="Wingdings" pitchFamily="2" charset="2"/>
              </a:rPr>
              <a:t>Abschluss</a:t>
            </a:r>
          </a:p>
          <a:p>
            <a:pPr>
              <a:defRPr/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Nachweis eines „erfolgreich“ absolvierten Praktikums </a:t>
            </a:r>
            <a:b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e-DE" sz="24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am Ende der Klassenstufe 11</a:t>
            </a:r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Pflichtpraktikum Klassenstufe 11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B24C1C-4F26-4E06-9E69-8716476E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651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Information auf der Homepage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42662D2A-7A2D-464E-AA35-5ADB524C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078" t="13407" r="12838" b="16814"/>
          <a:stretch>
            <a:fillRect/>
          </a:stretch>
        </p:blipFill>
        <p:spPr bwMode="auto">
          <a:xfrm>
            <a:off x="144765" y="1690924"/>
            <a:ext cx="885446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98EE3A32-4973-4500-A341-49CEE544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153" t="23422" r="63836" b="40677"/>
          <a:stretch>
            <a:fillRect/>
          </a:stretch>
        </p:blipFill>
        <p:spPr bwMode="auto">
          <a:xfrm>
            <a:off x="348213" y="3533416"/>
            <a:ext cx="3198810" cy="24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feil nach rechts 12">
            <a:extLst>
              <a:ext uri="{FF2B5EF4-FFF2-40B4-BE49-F238E27FC236}">
                <a16:creationId xmlns:a16="http://schemas.microsoft.com/office/drawing/2014/main" id="{152EA8BC-D2B6-4B46-9CF1-2B9B266F7D06}"/>
              </a:ext>
            </a:extLst>
          </p:cNvPr>
          <p:cNvSpPr/>
          <p:nvPr/>
        </p:nvSpPr>
        <p:spPr bwMode="auto">
          <a:xfrm rot="10800000">
            <a:off x="3136334" y="5598406"/>
            <a:ext cx="504056" cy="21602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AA71FD0-9900-4FD3-B896-EDF829F3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48" y="1053606"/>
            <a:ext cx="8530814" cy="6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 kern="0" dirty="0">
                <a:solidFill>
                  <a:srgbClr val="92D050"/>
                </a:solidFill>
              </a:rPr>
              <a:t>www.kbbz-neunkirchen.de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27F7902-5F52-4BBB-973F-08CED94F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558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Möglichkeiten Praktikum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22EAA61-FCA8-4988-BF6C-6C212777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2" y="2914874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FFFF00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3875857-4CC0-4DBC-AE1C-A58C9044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154" y="1754113"/>
            <a:ext cx="536416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1" hangingPunct="1">
              <a:spcBef>
                <a:spcPct val="20000"/>
              </a:spcBef>
            </a:pPr>
            <a:endParaRPr lang="de-DE" sz="2800" dirty="0">
              <a:effectLst/>
              <a:latin typeface="Arial" pitchFamily="34" charset="0"/>
              <a:cs typeface="Arial" pitchFamily="34" charset="0"/>
            </a:endParaRPr>
          </a:p>
          <a:p>
            <a:pPr marL="355600" indent="-355600" eaLnBrk="1" hangingPunct="1">
              <a:spcBef>
                <a:spcPct val="20000"/>
              </a:spcBef>
            </a:pPr>
            <a:endParaRPr lang="de-DE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27CAE7C5-D3D3-436C-8B41-313503E3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4" y="1758104"/>
            <a:ext cx="284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n>
                <a:solidFill>
                  <a:srgbClr val="5F5F5F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994E084-CD05-4249-990C-947841E992A3}"/>
              </a:ext>
            </a:extLst>
          </p:cNvPr>
          <p:cNvSpPr txBox="1"/>
          <p:nvPr/>
        </p:nvSpPr>
        <p:spPr>
          <a:xfrm>
            <a:off x="911522" y="124662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Einzelhandel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2B339C-6A15-4626-AB22-6F4798BD3407}"/>
              </a:ext>
            </a:extLst>
          </p:cNvPr>
          <p:cNvSpPr txBox="1"/>
          <p:nvPr/>
        </p:nvSpPr>
        <p:spPr>
          <a:xfrm>
            <a:off x="1370361" y="3394245"/>
            <a:ext cx="335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Lebensmittelmarkt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5EAE4B-A441-437F-B21F-87B6875B1958}"/>
              </a:ext>
            </a:extLst>
          </p:cNvPr>
          <p:cNvSpPr txBox="1"/>
          <p:nvPr/>
        </p:nvSpPr>
        <p:spPr>
          <a:xfrm>
            <a:off x="3642649" y="156937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Bank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6EB192-3871-4B91-86DD-DE68EFA6121B}"/>
              </a:ext>
            </a:extLst>
          </p:cNvPr>
          <p:cNvSpPr txBox="1"/>
          <p:nvPr/>
        </p:nvSpPr>
        <p:spPr>
          <a:xfrm>
            <a:off x="5553946" y="1417838"/>
            <a:ext cx="267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Rechtsanwalt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FA2A83-402D-4AE7-B158-8A06B87AF4C3}"/>
              </a:ext>
            </a:extLst>
          </p:cNvPr>
          <p:cNvSpPr txBox="1"/>
          <p:nvPr/>
        </p:nvSpPr>
        <p:spPr>
          <a:xfrm>
            <a:off x="341768" y="5193080"/>
            <a:ext cx="24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Versicherung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FEF884-678D-402D-B323-25C110DE8C44}"/>
              </a:ext>
            </a:extLst>
          </p:cNvPr>
          <p:cNvSpPr txBox="1"/>
          <p:nvPr/>
        </p:nvSpPr>
        <p:spPr>
          <a:xfrm>
            <a:off x="4193058" y="392335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Hotel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01BF60-B4A4-4CA9-8991-F59902D93CA4}"/>
              </a:ext>
            </a:extLst>
          </p:cNvPr>
          <p:cNvSpPr txBox="1"/>
          <p:nvPr/>
        </p:nvSpPr>
        <p:spPr>
          <a:xfrm>
            <a:off x="2320850" y="435540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Zoll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5F8886-2228-4B71-88C2-46E4BB92EBA8}"/>
              </a:ext>
            </a:extLst>
          </p:cNvPr>
          <p:cNvSpPr txBox="1"/>
          <p:nvPr/>
        </p:nvSpPr>
        <p:spPr>
          <a:xfrm>
            <a:off x="354612" y="2123158"/>
            <a:ext cx="283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Industriebetrieb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4651F2-2DDD-4464-AD0F-99B5465F8461}"/>
              </a:ext>
            </a:extLst>
          </p:cNvPr>
          <p:cNvSpPr txBox="1"/>
          <p:nvPr/>
        </p:nvSpPr>
        <p:spPr>
          <a:xfrm>
            <a:off x="5618982" y="514749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Immobilienmakler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5218A5-E4C7-4F76-B4F2-5288FA54F485}"/>
              </a:ext>
            </a:extLst>
          </p:cNvPr>
          <p:cNvSpPr txBox="1"/>
          <p:nvPr/>
        </p:nvSpPr>
        <p:spPr>
          <a:xfrm>
            <a:off x="457941" y="414666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Arzt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003F82-B23D-4EDE-8DB2-482CD5186160}"/>
              </a:ext>
            </a:extLst>
          </p:cNvPr>
          <p:cNvSpPr txBox="1"/>
          <p:nvPr/>
        </p:nvSpPr>
        <p:spPr>
          <a:xfrm>
            <a:off x="3472978" y="255520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Großhandel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D312AD-2842-4299-964D-F21D097B58BE}"/>
              </a:ext>
            </a:extLst>
          </p:cNvPr>
          <p:cNvSpPr txBox="1"/>
          <p:nvPr/>
        </p:nvSpPr>
        <p:spPr>
          <a:xfrm>
            <a:off x="5345186" y="327528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Büro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8E7B18D-5A4B-4115-B19E-57B2AB20921D}"/>
              </a:ext>
            </a:extLst>
          </p:cNvPr>
          <p:cNvSpPr txBox="1"/>
          <p:nvPr/>
        </p:nvSpPr>
        <p:spPr>
          <a:xfrm>
            <a:off x="532100" y="2887663"/>
            <a:ext cx="14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Notar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BF15A0-13DD-4204-93AD-F7331ADDF8B8}"/>
              </a:ext>
            </a:extLst>
          </p:cNvPr>
          <p:cNvSpPr txBox="1"/>
          <p:nvPr/>
        </p:nvSpPr>
        <p:spPr>
          <a:xfrm>
            <a:off x="5830645" y="4067374"/>
            <a:ext cx="24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Lagerlogistik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BA55B68-CE14-4359-A990-DA9DA0B76F77}"/>
              </a:ext>
            </a:extLst>
          </p:cNvPr>
          <p:cNvSpPr txBox="1"/>
          <p:nvPr/>
        </p:nvSpPr>
        <p:spPr>
          <a:xfrm>
            <a:off x="3240366" y="5369438"/>
            <a:ext cx="203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Spedition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18306E1-9042-4897-8B6B-27BC3CB84314}"/>
              </a:ext>
            </a:extLst>
          </p:cNvPr>
          <p:cNvSpPr txBox="1"/>
          <p:nvPr/>
        </p:nvSpPr>
        <p:spPr>
          <a:xfrm>
            <a:off x="6316786" y="284323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Rathaus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47865A-6D99-4067-A4AE-EEFA5559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89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Bildschirmpräsentation (4:3)</PresentationFormat>
  <Paragraphs>245</Paragraphs>
  <Slides>27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Tahoma</vt:lpstr>
      <vt:lpstr>Times New Roman</vt:lpstr>
      <vt:lpstr>Wingdings</vt:lpstr>
      <vt:lpstr>Benutzerdefiniertes Design</vt:lpstr>
      <vt:lpstr>Fachoberschule</vt:lpstr>
      <vt:lpstr>Ihre Ansprechpartner</vt:lpstr>
      <vt:lpstr>Bildungswege</vt:lpstr>
      <vt:lpstr>Allgemeine Informationen</vt:lpstr>
      <vt:lpstr>Perspektiven</vt:lpstr>
      <vt:lpstr>Fachoberschule</vt:lpstr>
      <vt:lpstr>Pflichtpraktikum Klassenstufe 11</vt:lpstr>
      <vt:lpstr>Information auf der Homepage</vt:lpstr>
      <vt:lpstr>Möglichkeiten Praktikum </vt:lpstr>
      <vt:lpstr>Praktikum</vt:lpstr>
      <vt:lpstr>Aufbau Klassenstufe 11</vt:lpstr>
      <vt:lpstr>Aufbau Klassenstufe 11</vt:lpstr>
      <vt:lpstr>Stundentafel Klassenstufe 11</vt:lpstr>
      <vt:lpstr>Stundentafel Klassenstufe 11</vt:lpstr>
      <vt:lpstr>Stundentafel Klassenstufe 11</vt:lpstr>
      <vt:lpstr>Fachoberschule</vt:lpstr>
      <vt:lpstr>Versetzung in Klassenstufe 12</vt:lpstr>
      <vt:lpstr>Stundentafel Klassenstufe 12</vt:lpstr>
      <vt:lpstr>Stundentafel Klassenstufe 12</vt:lpstr>
      <vt:lpstr>Stundentafel Klassenstufe 12</vt:lpstr>
      <vt:lpstr>Abschlussprüfung Klassenstufe 12</vt:lpstr>
      <vt:lpstr>Abschlussprüfung Klassenstufe 12</vt:lpstr>
      <vt:lpstr>Fachoberschule</vt:lpstr>
      <vt:lpstr>Anmeldeformular</vt:lpstr>
      <vt:lpstr>Fachoberschule</vt:lpstr>
      <vt:lpstr>Kontakt</vt:lpstr>
      <vt:lpstr>Vielen Dank für Ihre Aufmerksamkeit!</vt:lpstr>
    </vt:vector>
  </TitlesOfParts>
  <Company>J. Eberspächer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Simone Groh</dc:creator>
  <cp:lastModifiedBy>Simone Groh</cp:lastModifiedBy>
  <cp:revision>125</cp:revision>
  <cp:lastPrinted>2021-01-25T11:18:08Z</cp:lastPrinted>
  <dcterms:created xsi:type="dcterms:W3CDTF">2010-12-16T09:10:14Z</dcterms:created>
  <dcterms:modified xsi:type="dcterms:W3CDTF">2025-09-10T08:12:27Z</dcterms:modified>
</cp:coreProperties>
</file>